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79" r:id="rId5"/>
    <p:sldId id="280" r:id="rId6"/>
    <p:sldId id="282" r:id="rId7"/>
    <p:sldId id="283" r:id="rId8"/>
    <p:sldId id="284" r:id="rId9"/>
    <p:sldId id="285" r:id="rId10"/>
    <p:sldId id="286" r:id="rId11"/>
    <p:sldId id="287" r:id="rId12"/>
    <p:sldId id="288" r:id="rId13"/>
    <p:sldId id="289" r:id="rId14"/>
    <p:sldId id="290" r:id="rId15"/>
    <p:sldId id="291" r:id="rId16"/>
    <p:sldId id="292" r:id="rId17"/>
    <p:sldId id="293" r:id="rId18"/>
    <p:sldId id="294" r:id="rId19"/>
    <p:sldId id="295" r:id="rId20"/>
    <p:sldId id="332" r:id="rId21"/>
    <p:sldId id="326" r:id="rId22"/>
    <p:sldId id="327" r:id="rId23"/>
    <p:sldId id="328" r:id="rId24"/>
    <p:sldId id="329" r:id="rId25"/>
    <p:sldId id="330" r:id="rId26"/>
    <p:sldId id="331" r:id="rId27"/>
    <p:sldId id="296" r:id="rId28"/>
    <p:sldId id="297" r:id="rId29"/>
    <p:sldId id="298" r:id="rId30"/>
    <p:sldId id="299" r:id="rId31"/>
    <p:sldId id="300" r:id="rId32"/>
    <p:sldId id="301" r:id="rId33"/>
    <p:sldId id="302" r:id="rId34"/>
    <p:sldId id="304" r:id="rId35"/>
    <p:sldId id="303" r:id="rId36"/>
    <p:sldId id="305" r:id="rId37"/>
    <p:sldId id="315" r:id="rId38"/>
    <p:sldId id="306" r:id="rId39"/>
    <p:sldId id="307" r:id="rId40"/>
    <p:sldId id="308" r:id="rId41"/>
    <p:sldId id="309" r:id="rId42"/>
    <p:sldId id="311" r:id="rId43"/>
    <p:sldId id="310" r:id="rId44"/>
    <p:sldId id="312" r:id="rId45"/>
    <p:sldId id="313" r:id="rId46"/>
    <p:sldId id="314" r:id="rId47"/>
    <p:sldId id="333" r:id="rId48"/>
    <p:sldId id="334" r:id="rId49"/>
    <p:sldId id="335" r:id="rId50"/>
    <p:sldId id="260" r:id="rId51"/>
    <p:sldId id="261" r:id="rId52"/>
    <p:sldId id="262" r:id="rId53"/>
    <p:sldId id="263" r:id="rId54"/>
    <p:sldId id="264" r:id="rId55"/>
    <p:sldId id="265" r:id="rId56"/>
    <p:sldId id="316" r:id="rId57"/>
    <p:sldId id="317" r:id="rId58"/>
    <p:sldId id="318" r:id="rId59"/>
    <p:sldId id="319" r:id="rId60"/>
    <p:sldId id="320" r:id="rId61"/>
    <p:sldId id="321" r:id="rId62"/>
    <p:sldId id="322" r:id="rId63"/>
    <p:sldId id="323" r:id="rId64"/>
    <p:sldId id="324" r:id="rId65"/>
    <p:sldId id="325" r:id="rId66"/>
    <p:sldId id="266" r:id="rId67"/>
    <p:sldId id="267" r:id="rId68"/>
    <p:sldId id="268" r:id="rId6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3/4/2020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3/4/2020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3/4/2020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3/4/2020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en.wikipedia.org/wiki/Getter" TargetMode="External"/><Relationship Id="rId2" Type="http://schemas.openxmlformats.org/officeDocument/2006/relationships/hyperlink" Target="http://en.wikipedia.org/wiki/Cryopump" TargetMode="External"/><Relationship Id="rId1" Type="http://schemas.openxmlformats.org/officeDocument/2006/relationships/slideLayout" Target="../slideLayouts/slideLayout7.xml"/><Relationship Id="rId4" Type="http://schemas.openxmlformats.org/officeDocument/2006/relationships/hyperlink" Target="http://en.wikipedia.org/wiki/Ion_pump_(physics)"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en.wikipedia.org/wiki/Otto_von_Guericke" TargetMode="External"/><Relationship Id="rId2" Type="http://schemas.openxmlformats.org/officeDocument/2006/relationships/hyperlink" Target="http://en.wikipedia.org/wiki/Vacuum" TargetMode="External"/><Relationship Id="rId1" Type="http://schemas.openxmlformats.org/officeDocument/2006/relationships/slideLayout" Target="../slideLayouts/slideLayout7.xml"/><Relationship Id="rId4" Type="http://schemas.openxmlformats.org/officeDocument/2006/relationships/hyperlink" Target="http://en.wikipedia.org/wiki/Suction_pump"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hyperlink" Target="http://en.wikipedia.org/wiki/Mass_flow_rate" TargetMode="Externa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hyperlink" Target="http://en.wikipedia.org/wiki/Mass_flow_rate" TargetMode="External"/><Relationship Id="rId2" Type="http://schemas.openxmlformats.org/officeDocument/2006/relationships/hyperlink" Target="http://en.wikipedia.org/wiki/Pressure" TargetMode="External"/><Relationship Id="rId1" Type="http://schemas.openxmlformats.org/officeDocument/2006/relationships/slideLayout" Target="../slideLayouts/slideLayout7.xml"/><Relationship Id="rId5" Type="http://schemas.openxmlformats.org/officeDocument/2006/relationships/hyperlink" Target="http://en.wikipedia.org/wiki/Sublimation_(phase_transition)" TargetMode="External"/><Relationship Id="rId4" Type="http://schemas.openxmlformats.org/officeDocument/2006/relationships/hyperlink" Target="http://en.wikipedia.org/wiki/Evaporation"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6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7.xml"/><Relationship Id="rId4" Type="http://schemas.openxmlformats.org/officeDocument/2006/relationships/image" Target="../media/image72.png"/></Relationships>
</file>

<file path=ppt/slides/_rels/slide6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457200" y="762000"/>
            <a:ext cx="8063956" cy="1670050"/>
          </a:xfrm>
          <a:prstGeom prst="rect">
            <a:avLst/>
          </a:prstGeom>
          <a:noFill/>
          <a:ln w="9525">
            <a:noFill/>
            <a:miter lim="800000"/>
            <a:headEnd/>
            <a:tailEnd/>
          </a:ln>
          <a:effectLst/>
        </p:spPr>
      </p:pic>
      <p:sp>
        <p:nvSpPr>
          <p:cNvPr id="3" name="TextBox 2"/>
          <p:cNvSpPr txBox="1"/>
          <p:nvPr/>
        </p:nvSpPr>
        <p:spPr>
          <a:xfrm>
            <a:off x="3429000" y="304800"/>
            <a:ext cx="1371600" cy="707886"/>
          </a:xfrm>
          <a:prstGeom prst="rect">
            <a:avLst/>
          </a:prstGeom>
          <a:noFill/>
        </p:spPr>
        <p:txBody>
          <a:bodyPr wrap="square" rtlCol="0">
            <a:spAutoFit/>
          </a:bodyPr>
          <a:lstStyle/>
          <a:p>
            <a:r>
              <a:rPr lang="en-US" sz="4000" dirty="0" smtClean="0"/>
              <a:t>AIR</a:t>
            </a:r>
            <a:endParaRPr lang="en-US" sz="4000" dirty="0"/>
          </a:p>
        </p:txBody>
      </p:sp>
      <p:pic>
        <p:nvPicPr>
          <p:cNvPr id="1027" name="Picture 3"/>
          <p:cNvPicPr>
            <a:picLocks noChangeAspect="1" noChangeArrowheads="1"/>
          </p:cNvPicPr>
          <p:nvPr/>
        </p:nvPicPr>
        <p:blipFill>
          <a:blip r:embed="rId3"/>
          <a:srcRect/>
          <a:stretch>
            <a:fillRect/>
          </a:stretch>
        </p:blipFill>
        <p:spPr bwMode="auto">
          <a:xfrm>
            <a:off x="609600" y="2438400"/>
            <a:ext cx="8305800" cy="4077589"/>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457200" y="990600"/>
            <a:ext cx="8086725" cy="4486275"/>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0" y="533400"/>
            <a:ext cx="8763001" cy="3962400"/>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1157288" y="757238"/>
            <a:ext cx="6829425" cy="5343525"/>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457201" y="1219200"/>
            <a:ext cx="8229600" cy="3600450"/>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1066800" y="762000"/>
            <a:ext cx="7833262" cy="4976813"/>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533400" y="685800"/>
            <a:ext cx="8341895" cy="4953000"/>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srcRect/>
          <a:stretch>
            <a:fillRect/>
          </a:stretch>
        </p:blipFill>
        <p:spPr bwMode="auto">
          <a:xfrm>
            <a:off x="228600" y="304800"/>
            <a:ext cx="8904754" cy="1752600"/>
          </a:xfrm>
          <a:prstGeom prst="rect">
            <a:avLst/>
          </a:prstGeom>
          <a:noFill/>
          <a:ln w="9525">
            <a:noFill/>
            <a:miter lim="800000"/>
            <a:headEnd/>
            <a:tailEnd/>
          </a:ln>
          <a:effectLst/>
        </p:spPr>
      </p:pic>
      <p:pic>
        <p:nvPicPr>
          <p:cNvPr id="14339" name="Picture 3"/>
          <p:cNvPicPr>
            <a:picLocks noChangeAspect="1" noChangeArrowheads="1"/>
          </p:cNvPicPr>
          <p:nvPr/>
        </p:nvPicPr>
        <p:blipFill>
          <a:blip r:embed="rId3"/>
          <a:srcRect/>
          <a:stretch>
            <a:fillRect/>
          </a:stretch>
        </p:blipFill>
        <p:spPr bwMode="auto">
          <a:xfrm>
            <a:off x="1143000" y="2133600"/>
            <a:ext cx="7610281" cy="4419600"/>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srcRect/>
          <a:stretch>
            <a:fillRect/>
          </a:stretch>
        </p:blipFill>
        <p:spPr bwMode="auto">
          <a:xfrm>
            <a:off x="152400" y="381000"/>
            <a:ext cx="8525203" cy="2743200"/>
          </a:xfrm>
          <a:prstGeom prst="rect">
            <a:avLst/>
          </a:prstGeom>
          <a:noFill/>
          <a:ln w="9525">
            <a:noFill/>
            <a:miter lim="800000"/>
            <a:headEnd/>
            <a:tailEnd/>
          </a:ln>
          <a:effectLst/>
        </p:spPr>
      </p:pic>
      <p:pic>
        <p:nvPicPr>
          <p:cNvPr id="15363" name="Picture 3"/>
          <p:cNvPicPr>
            <a:picLocks noChangeAspect="1" noChangeArrowheads="1"/>
          </p:cNvPicPr>
          <p:nvPr/>
        </p:nvPicPr>
        <p:blipFill>
          <a:blip r:embed="rId3"/>
          <a:srcRect/>
          <a:stretch>
            <a:fillRect/>
          </a:stretch>
        </p:blipFill>
        <p:spPr bwMode="auto">
          <a:xfrm>
            <a:off x="381000" y="3429000"/>
            <a:ext cx="8742613" cy="2819400"/>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srcRect/>
          <a:stretch>
            <a:fillRect/>
          </a:stretch>
        </p:blipFill>
        <p:spPr bwMode="auto">
          <a:xfrm>
            <a:off x="152400" y="457200"/>
            <a:ext cx="8853914" cy="1828800"/>
          </a:xfrm>
          <a:prstGeom prst="rect">
            <a:avLst/>
          </a:prstGeom>
          <a:noFill/>
          <a:ln w="9525">
            <a:noFill/>
            <a:miter lim="800000"/>
            <a:headEnd/>
            <a:tailEnd/>
          </a:ln>
          <a:effectLst/>
        </p:spPr>
      </p:pic>
      <p:pic>
        <p:nvPicPr>
          <p:cNvPr id="16387" name="Picture 3"/>
          <p:cNvPicPr>
            <a:picLocks noChangeAspect="1" noChangeArrowheads="1"/>
          </p:cNvPicPr>
          <p:nvPr/>
        </p:nvPicPr>
        <p:blipFill>
          <a:blip r:embed="rId3"/>
          <a:srcRect/>
          <a:stretch>
            <a:fillRect/>
          </a:stretch>
        </p:blipFill>
        <p:spPr bwMode="auto">
          <a:xfrm>
            <a:off x="791518" y="2224088"/>
            <a:ext cx="7216391" cy="3490912"/>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srcRect/>
          <a:stretch>
            <a:fillRect/>
          </a:stretch>
        </p:blipFill>
        <p:spPr bwMode="auto">
          <a:xfrm>
            <a:off x="609601" y="381000"/>
            <a:ext cx="8001000" cy="3200400"/>
          </a:xfrm>
          <a:prstGeom prst="rect">
            <a:avLst/>
          </a:prstGeom>
          <a:noFill/>
          <a:ln w="9525">
            <a:noFill/>
            <a:miter lim="800000"/>
            <a:headEnd/>
            <a:tailEnd/>
          </a:ln>
          <a:effectLst/>
        </p:spPr>
      </p:pic>
      <p:pic>
        <p:nvPicPr>
          <p:cNvPr id="17411" name="Picture 3"/>
          <p:cNvPicPr>
            <a:picLocks noChangeAspect="1" noChangeArrowheads="1"/>
          </p:cNvPicPr>
          <p:nvPr/>
        </p:nvPicPr>
        <p:blipFill>
          <a:blip r:embed="rId3"/>
          <a:srcRect/>
          <a:stretch>
            <a:fillRect/>
          </a:stretch>
        </p:blipFill>
        <p:spPr bwMode="auto">
          <a:xfrm>
            <a:off x="1600200" y="3505200"/>
            <a:ext cx="5943600" cy="2995613"/>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685800" y="0"/>
            <a:ext cx="7935668" cy="26670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990600" y="2743200"/>
            <a:ext cx="7667624" cy="3200400"/>
          </a:xfrm>
          <a:prstGeom prst="rect">
            <a:avLst/>
          </a:prstGeom>
          <a:noFill/>
          <a:ln w="9525">
            <a:noFill/>
            <a:miter lim="800000"/>
            <a:headEnd/>
            <a:tailEnd/>
          </a:ln>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609600"/>
            <a:ext cx="7924800" cy="4247317"/>
          </a:xfrm>
          <a:prstGeom prst="rect">
            <a:avLst/>
          </a:prstGeom>
        </p:spPr>
        <p:txBody>
          <a:bodyPr wrap="square">
            <a:spAutoFit/>
          </a:bodyPr>
          <a:lstStyle/>
          <a:p>
            <a:pPr>
              <a:lnSpc>
                <a:spcPct val="150000"/>
              </a:lnSpc>
            </a:pPr>
            <a:r>
              <a:rPr lang="en-US" sz="2000" b="1" dirty="0" smtClean="0">
                <a:latin typeface="Times New Roman" pitchFamily="18" charset="0"/>
                <a:cs typeface="Times New Roman" pitchFamily="18" charset="0"/>
              </a:rPr>
              <a:t>Classifications of Pumps</a:t>
            </a:r>
          </a:p>
          <a:p>
            <a:pPr marL="457200" indent="-457200">
              <a:lnSpc>
                <a:spcPct val="150000"/>
              </a:lnSpc>
              <a:buFont typeface="Wingdings" pitchFamily="2" charset="2"/>
              <a:buChar char="ü"/>
            </a:pPr>
            <a:r>
              <a:rPr lang="en-US" sz="2000" dirty="0" smtClean="0">
                <a:latin typeface="Times New Roman" pitchFamily="18" charset="0"/>
                <a:cs typeface="Times New Roman" pitchFamily="18" charset="0"/>
              </a:rPr>
              <a:t>We can classify pumps in different ways; </a:t>
            </a:r>
          </a:p>
          <a:p>
            <a:pPr marL="457200" indent="-457200">
              <a:lnSpc>
                <a:spcPct val="150000"/>
              </a:lnSpc>
              <a:buFont typeface="Wingdings" pitchFamily="2" charset="2"/>
              <a:buChar char="ü"/>
            </a:pPr>
            <a:r>
              <a:rPr lang="en-US" sz="2000" dirty="0" smtClean="0">
                <a:latin typeface="Times New Roman" pitchFamily="18" charset="0"/>
                <a:cs typeface="Times New Roman" pitchFamily="18" charset="0"/>
              </a:rPr>
              <a:t>by their range of pressures,</a:t>
            </a:r>
          </a:p>
          <a:p>
            <a:pPr marL="457200" indent="-457200">
              <a:lnSpc>
                <a:spcPct val="150000"/>
              </a:lnSpc>
              <a:buFont typeface="Wingdings" pitchFamily="2" charset="2"/>
              <a:buChar char="ü"/>
            </a:pPr>
            <a:r>
              <a:rPr lang="en-US" sz="2000" dirty="0" smtClean="0">
                <a:latin typeface="Times New Roman" pitchFamily="18" charset="0"/>
                <a:cs typeface="Times New Roman" pitchFamily="18" charset="0"/>
              </a:rPr>
              <a:t> their means of operation, </a:t>
            </a:r>
          </a:p>
          <a:p>
            <a:pPr marL="457200" indent="-457200">
              <a:lnSpc>
                <a:spcPct val="150000"/>
              </a:lnSpc>
              <a:buFont typeface="Wingdings" pitchFamily="2" charset="2"/>
              <a:buChar char="ü"/>
            </a:pPr>
            <a:r>
              <a:rPr lang="en-US" sz="2000" dirty="0" smtClean="0">
                <a:latin typeface="Times New Roman" pitchFamily="18" charset="0"/>
                <a:cs typeface="Times New Roman" pitchFamily="18" charset="0"/>
              </a:rPr>
              <a:t>their cleanliness, </a:t>
            </a:r>
          </a:p>
          <a:p>
            <a:pPr marL="457200" indent="-457200">
              <a:lnSpc>
                <a:spcPct val="150000"/>
              </a:lnSpc>
              <a:buFont typeface="Wingdings" pitchFamily="2" charset="2"/>
              <a:buChar char="ü"/>
            </a:pPr>
            <a:r>
              <a:rPr lang="en-US" sz="2000" dirty="0" smtClean="0">
                <a:latin typeface="Times New Roman" pitchFamily="18" charset="0"/>
                <a:cs typeface="Times New Roman" pitchFamily="18" charset="0"/>
              </a:rPr>
              <a:t>their ability to pump a continuous gas flow, and </a:t>
            </a:r>
          </a:p>
          <a:p>
            <a:pPr marL="457200" indent="-457200">
              <a:lnSpc>
                <a:spcPct val="150000"/>
              </a:lnSpc>
              <a:buFont typeface="Wingdings" pitchFamily="2" charset="2"/>
              <a:buChar char="ü"/>
            </a:pPr>
            <a:r>
              <a:rPr lang="en-US" sz="2000" dirty="0" smtClean="0">
                <a:latin typeface="Times New Roman" pitchFamily="18" charset="0"/>
                <a:cs typeface="Times New Roman" pitchFamily="18" charset="0"/>
              </a:rPr>
              <a:t>their ability to pump different gases. </a:t>
            </a:r>
          </a:p>
          <a:p>
            <a:pPr marL="457200" indent="-457200">
              <a:lnSpc>
                <a:spcPct val="150000"/>
              </a:lnSpc>
              <a:buFont typeface="Wingdings" pitchFamily="2" charset="2"/>
              <a:buChar char="ü"/>
            </a:pPr>
            <a:r>
              <a:rPr lang="en-US" sz="2000" dirty="0" smtClean="0">
                <a:latin typeface="Times New Roman" pitchFamily="18" charset="0"/>
                <a:cs typeface="Times New Roman" pitchFamily="18" charset="0"/>
              </a:rPr>
              <a:t>We will next discuss each of these classifications and summarize the several types of pumps in Table 6.1.</a:t>
            </a:r>
            <a:endParaRPr lang="en-US" sz="2000" dirty="0">
              <a:latin typeface="Times New Roman" pitchFamily="18" charset="0"/>
              <a:cs typeface="Times New Roman"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219200"/>
            <a:ext cx="8458200" cy="4247317"/>
          </a:xfrm>
          <a:prstGeom prst="rect">
            <a:avLst/>
          </a:prstGeom>
        </p:spPr>
        <p:txBody>
          <a:bodyPr wrap="square">
            <a:spAutoFit/>
          </a:bodyPr>
          <a:lstStyle/>
          <a:p>
            <a:pPr marL="457200" indent="-457200">
              <a:lnSpc>
                <a:spcPct val="150000"/>
              </a:lnSpc>
              <a:buFont typeface="Wingdings" pitchFamily="2" charset="2"/>
              <a:buChar char="ü"/>
            </a:pPr>
            <a:r>
              <a:rPr lang="en-US" sz="2000" b="1" dirty="0" smtClean="0">
                <a:latin typeface="Times New Roman" pitchFamily="18" charset="0"/>
                <a:cs typeface="Times New Roman" pitchFamily="18" charset="0"/>
              </a:rPr>
              <a:t>Pumps can be broadly categorized according to three techniques</a:t>
            </a:r>
          </a:p>
          <a:p>
            <a:pPr marL="457200" indent="-457200">
              <a:lnSpc>
                <a:spcPct val="150000"/>
              </a:lnSpc>
              <a:buFont typeface="Wingdings" pitchFamily="2" charset="2"/>
              <a:buChar char="ü"/>
            </a:pPr>
            <a:r>
              <a:rPr lang="en-US" sz="2000" b="1" dirty="0" smtClean="0">
                <a:latin typeface="Times New Roman" pitchFamily="18" charset="0"/>
                <a:cs typeface="Times New Roman" pitchFamily="18" charset="0"/>
              </a:rPr>
              <a:t>Positive displacement</a:t>
            </a:r>
            <a:r>
              <a:rPr lang="en-US" sz="2000" dirty="0" smtClean="0">
                <a:latin typeface="Times New Roman" pitchFamily="18" charset="0"/>
                <a:cs typeface="Times New Roman" pitchFamily="18" charset="0"/>
              </a:rPr>
              <a:t> pumps use a mechanism to repeatedly expand a cavity, allow gases to flow in from the chamber, seal off the cavity, and exhaust it to the atmosphere.</a:t>
            </a:r>
          </a:p>
          <a:p>
            <a:pPr marL="457200" indent="-457200">
              <a:lnSpc>
                <a:spcPct val="150000"/>
              </a:lnSpc>
              <a:buFont typeface="Wingdings" pitchFamily="2" charset="2"/>
              <a:buChar char="ü"/>
            </a:pPr>
            <a:r>
              <a:rPr lang="en-US" sz="2000" b="1" dirty="0" smtClean="0">
                <a:latin typeface="Times New Roman" pitchFamily="18" charset="0"/>
                <a:cs typeface="Times New Roman" pitchFamily="18" charset="0"/>
              </a:rPr>
              <a:t>Momentum transfer</a:t>
            </a:r>
            <a:r>
              <a:rPr lang="en-US" sz="2000" dirty="0" smtClean="0">
                <a:latin typeface="Times New Roman" pitchFamily="18" charset="0"/>
                <a:cs typeface="Times New Roman" pitchFamily="18" charset="0"/>
              </a:rPr>
              <a:t> pumps, also called </a:t>
            </a:r>
            <a:r>
              <a:rPr lang="en-US" sz="2000" b="1" dirty="0" smtClean="0">
                <a:latin typeface="Times New Roman" pitchFamily="18" charset="0"/>
                <a:cs typeface="Times New Roman" pitchFamily="18" charset="0"/>
              </a:rPr>
              <a:t>molecular pumps</a:t>
            </a:r>
            <a:r>
              <a:rPr lang="en-US" sz="2000" dirty="0" smtClean="0">
                <a:latin typeface="Times New Roman" pitchFamily="18" charset="0"/>
                <a:cs typeface="Times New Roman" pitchFamily="18" charset="0"/>
              </a:rPr>
              <a:t>, use high speed jets of dense fluid or high speed rotating blades to knock gas molecules out of the chamber.</a:t>
            </a:r>
          </a:p>
          <a:p>
            <a:pPr marL="457200" indent="-457200">
              <a:lnSpc>
                <a:spcPct val="150000"/>
              </a:lnSpc>
              <a:buFont typeface="Wingdings" pitchFamily="2" charset="2"/>
              <a:buChar char="ü"/>
            </a:pPr>
            <a:r>
              <a:rPr lang="en-US" sz="2000" b="1" dirty="0" smtClean="0">
                <a:latin typeface="Times New Roman" pitchFamily="18" charset="0"/>
                <a:cs typeface="Times New Roman" pitchFamily="18" charset="0"/>
              </a:rPr>
              <a:t>Entrapment</a:t>
            </a:r>
            <a:r>
              <a:rPr lang="en-US" sz="2000" dirty="0" smtClean="0">
                <a:latin typeface="Times New Roman" pitchFamily="18" charset="0"/>
                <a:cs typeface="Times New Roman" pitchFamily="18" charset="0"/>
              </a:rPr>
              <a:t> pumps capture gases in a solid or adsorbed state. This includes </a:t>
            </a:r>
            <a:r>
              <a:rPr lang="en-US" sz="2000" dirty="0" err="1" smtClean="0">
                <a:latin typeface="Times New Roman" pitchFamily="18" charset="0"/>
                <a:cs typeface="Times New Roman" pitchFamily="18" charset="0"/>
                <a:hlinkClick r:id="rId2" tooltip="Cryopump"/>
              </a:rPr>
              <a:t>cryopumps</a:t>
            </a:r>
            <a:r>
              <a:rPr lang="en-US"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hlinkClick r:id="rId3" tooltip="Getter"/>
              </a:rPr>
              <a:t>getters</a:t>
            </a:r>
            <a:r>
              <a:rPr lang="en-US" sz="2000" dirty="0" smtClean="0">
                <a:latin typeface="Times New Roman" pitchFamily="18" charset="0"/>
                <a:cs typeface="Times New Roman" pitchFamily="18" charset="0"/>
              </a:rPr>
              <a:t>, and </a:t>
            </a:r>
            <a:r>
              <a:rPr lang="en-US" sz="2000" dirty="0" smtClean="0">
                <a:latin typeface="Times New Roman" pitchFamily="18" charset="0"/>
                <a:cs typeface="Times New Roman" pitchFamily="18" charset="0"/>
                <a:hlinkClick r:id="rId4" tooltip="Ion pump (physics)"/>
              </a:rPr>
              <a:t>ion pumps</a:t>
            </a:r>
            <a:r>
              <a:rPr lang="en-US" sz="2000" dirty="0" smtClean="0">
                <a:latin typeface="Times New Roman" pitchFamily="18" charset="0"/>
                <a:cs typeface="Times New Roman" pitchFamily="18" charset="0"/>
              </a:rPr>
              <a:t>.</a:t>
            </a:r>
          </a:p>
        </p:txBody>
      </p:sp>
      <p:sp>
        <p:nvSpPr>
          <p:cNvPr id="3" name="Rectangle 2"/>
          <p:cNvSpPr/>
          <p:nvPr/>
        </p:nvSpPr>
        <p:spPr>
          <a:xfrm>
            <a:off x="533400" y="609600"/>
            <a:ext cx="1037463" cy="523220"/>
          </a:xfrm>
          <a:prstGeom prst="rect">
            <a:avLst/>
          </a:prstGeom>
        </p:spPr>
        <p:txBody>
          <a:bodyPr wrap="none">
            <a:spAutoFit/>
          </a:bodyPr>
          <a:lstStyle/>
          <a:p>
            <a:r>
              <a:rPr lang="en-US" sz="2800" b="1" dirty="0" smtClean="0"/>
              <a:t>Types</a:t>
            </a:r>
            <a:endParaRPr lang="en-US" sz="2800"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381000"/>
            <a:ext cx="1563313" cy="369332"/>
          </a:xfrm>
          <a:prstGeom prst="rect">
            <a:avLst/>
          </a:prstGeom>
        </p:spPr>
        <p:txBody>
          <a:bodyPr wrap="none">
            <a:spAutoFit/>
          </a:bodyPr>
          <a:lstStyle/>
          <a:p>
            <a:r>
              <a:rPr lang="en-US" b="1" dirty="0" smtClean="0"/>
              <a:t>Vacuum pump</a:t>
            </a:r>
            <a:endParaRPr lang="en-US" b="1" dirty="0"/>
          </a:p>
        </p:txBody>
      </p:sp>
      <p:sp>
        <p:nvSpPr>
          <p:cNvPr id="3" name="Rectangle 2"/>
          <p:cNvSpPr/>
          <p:nvPr/>
        </p:nvSpPr>
        <p:spPr>
          <a:xfrm>
            <a:off x="533400" y="838200"/>
            <a:ext cx="8229600" cy="1938992"/>
          </a:xfrm>
          <a:prstGeom prst="rect">
            <a:avLst/>
          </a:prstGeom>
        </p:spPr>
        <p:txBody>
          <a:bodyPr wrap="square">
            <a:spAutoFit/>
          </a:bodyPr>
          <a:lstStyle/>
          <a:p>
            <a:pPr>
              <a:lnSpc>
                <a:spcPct val="150000"/>
              </a:lnSpc>
            </a:pPr>
            <a:r>
              <a:rPr lang="en-US" sz="2000" dirty="0" smtClean="0">
                <a:latin typeface="Times New Roman" pitchFamily="18" charset="0"/>
                <a:cs typeface="Times New Roman" pitchFamily="18" charset="0"/>
              </a:rPr>
              <a:t>A </a:t>
            </a:r>
            <a:r>
              <a:rPr lang="en-US" sz="2000" b="1" dirty="0" smtClean="0">
                <a:latin typeface="Times New Roman" pitchFamily="18" charset="0"/>
                <a:cs typeface="Times New Roman" pitchFamily="18" charset="0"/>
              </a:rPr>
              <a:t>vacuum pump</a:t>
            </a:r>
            <a:r>
              <a:rPr lang="en-US" sz="2000" dirty="0" smtClean="0">
                <a:latin typeface="Times New Roman" pitchFamily="18" charset="0"/>
                <a:cs typeface="Times New Roman" pitchFamily="18" charset="0"/>
              </a:rPr>
              <a:t> is a device that removes gas molecules from a sealed volume in order to leave behind a partial </a:t>
            </a:r>
            <a:r>
              <a:rPr lang="en-US" sz="2000" dirty="0" smtClean="0">
                <a:latin typeface="Times New Roman" pitchFamily="18" charset="0"/>
                <a:cs typeface="Times New Roman" pitchFamily="18" charset="0"/>
                <a:hlinkClick r:id="rId2" tooltip="Vacuum"/>
              </a:rPr>
              <a:t>vacuum</a:t>
            </a:r>
            <a:r>
              <a:rPr lang="en-US" sz="2000" dirty="0" smtClean="0">
                <a:latin typeface="Times New Roman" pitchFamily="18" charset="0"/>
                <a:cs typeface="Times New Roman" pitchFamily="18" charset="0"/>
              </a:rPr>
              <a:t>. </a:t>
            </a:r>
          </a:p>
          <a:p>
            <a:pPr>
              <a:lnSpc>
                <a:spcPct val="150000"/>
              </a:lnSpc>
            </a:pPr>
            <a:r>
              <a:rPr lang="en-US" sz="2000" dirty="0" smtClean="0">
                <a:latin typeface="Times New Roman" pitchFamily="18" charset="0"/>
                <a:cs typeface="Times New Roman" pitchFamily="18" charset="0"/>
              </a:rPr>
              <a:t>The first vacuum pump was invented in 1650 by </a:t>
            </a:r>
            <a:r>
              <a:rPr lang="en-US" sz="2000" dirty="0" smtClean="0">
                <a:latin typeface="Times New Roman" pitchFamily="18" charset="0"/>
                <a:cs typeface="Times New Roman" pitchFamily="18" charset="0"/>
                <a:hlinkClick r:id="rId3" tooltip="Otto von Guericke"/>
              </a:rPr>
              <a:t>Otto von Guericke</a:t>
            </a:r>
            <a:r>
              <a:rPr lang="en-US" sz="2000" dirty="0" smtClean="0">
                <a:latin typeface="Times New Roman" pitchFamily="18" charset="0"/>
                <a:cs typeface="Times New Roman" pitchFamily="18" charset="0"/>
              </a:rPr>
              <a:t>, and was preceded by the </a:t>
            </a:r>
            <a:r>
              <a:rPr lang="en-US" sz="2000" dirty="0" smtClean="0">
                <a:latin typeface="Times New Roman" pitchFamily="18" charset="0"/>
                <a:cs typeface="Times New Roman" pitchFamily="18" charset="0"/>
                <a:hlinkClick r:id="rId4" tooltip="Suction pump"/>
              </a:rPr>
              <a:t>suction pump</a:t>
            </a:r>
            <a:r>
              <a:rPr lang="en-US" sz="2000" dirty="0" smtClean="0">
                <a:latin typeface="Times New Roman" pitchFamily="18" charset="0"/>
                <a:cs typeface="Times New Roman" pitchFamily="18" charset="0"/>
              </a:rPr>
              <a:t>, which dates to antiquity.</a:t>
            </a:r>
            <a:endParaRPr lang="en-US" sz="2000" dirty="0">
              <a:latin typeface="Times New Roman" pitchFamily="18" charset="0"/>
              <a:cs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17693"/>
            <a:ext cx="8229600" cy="6555641"/>
          </a:xfrm>
          <a:prstGeom prst="rect">
            <a:avLst/>
          </a:prstGeom>
        </p:spPr>
        <p:txBody>
          <a:bodyPr wrap="square">
            <a:spAutoFit/>
          </a:bodyPr>
          <a:lstStyle/>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Positive displacement pumps are the most effective for low vacuums. </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Momentum transfer pumps in conjunction with one or two positive displacement pumps are the most common configuration used to achieve high vacuums. </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In this configuration the positive displacement pump serves two purposes. </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First it obtains a rough vacuum in the vessel being evacuated before the momentum transfer pump can be used to obtain the high vacuum, as momentum transfer pumps cannot start pumping at atmospheric pressures. </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Second the positive displacement pump backs up the momentum transfer pump by evacuating to low vacuum the accumulation of displaced molecules in the high vacuum pump. </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Entrapment pumps can be added to reach ultrahigh vacuums, but they require periodic regeneration of the surfaces that trap air molecules or ions. and vibration.</a:t>
            </a:r>
            <a:endParaRPr lang="en-US" sz="2000" dirty="0">
              <a:latin typeface="Times New Roman" pitchFamily="18" charset="0"/>
              <a:cs typeface="Times New Roman"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305800" cy="2812950"/>
          </a:xfrm>
          <a:prstGeom prst="rect">
            <a:avLst/>
          </a:prstGeom>
        </p:spPr>
        <p:txBody>
          <a:bodyPr wrap="square">
            <a:spAutoFit/>
          </a:bodyPr>
          <a:lstStyle/>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Due to this requirement their available operational time can be unacceptably short in low and high vacuums, thus limiting their use to ultrahigh vacuums. </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Pumps also differ in details like manufacturing tolerances, sealing material, pressure, flow, admission or no admission of oil vapor, service intervals, reliability, tolerance to dust, tolerance to chemicals, tolerance to liquids </a:t>
            </a:r>
            <a:endParaRPr lang="en-US" sz="20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228600"/>
            <a:ext cx="7620000" cy="6500306"/>
          </a:xfrm>
          <a:prstGeom prst="rect">
            <a:avLst/>
          </a:prstGeom>
        </p:spPr>
        <p:txBody>
          <a:bodyPr wrap="square">
            <a:spAutoFit/>
          </a:bodyPr>
          <a:lstStyle/>
          <a:p>
            <a:pPr marL="457200" indent="-457200" algn="just">
              <a:lnSpc>
                <a:spcPct val="150000"/>
              </a:lnSpc>
              <a:buFont typeface="Wingdings" pitchFamily="2" charset="2"/>
              <a:buChar char="ü"/>
            </a:pPr>
            <a:r>
              <a:rPr lang="en-US" sz="2000" b="1" dirty="0" smtClean="0">
                <a:latin typeface="Times New Roman" pitchFamily="18" charset="0"/>
                <a:cs typeface="Times New Roman" pitchFamily="18" charset="0"/>
              </a:rPr>
              <a:t>Performance measures</a:t>
            </a:r>
          </a:p>
          <a:p>
            <a:pPr marL="457200" indent="-457200" algn="just">
              <a:lnSpc>
                <a:spcPct val="150000"/>
              </a:lnSpc>
              <a:buFont typeface="Wingdings" pitchFamily="2" charset="2"/>
              <a:buChar char="ü"/>
            </a:pPr>
            <a:r>
              <a:rPr lang="en-US" sz="2000" b="1" dirty="0" smtClean="0">
                <a:latin typeface="Times New Roman" pitchFamily="18" charset="0"/>
                <a:cs typeface="Times New Roman" pitchFamily="18" charset="0"/>
              </a:rPr>
              <a:t>Pumping speed</a:t>
            </a:r>
            <a:r>
              <a:rPr lang="en-US" sz="2000" dirty="0" smtClean="0">
                <a:latin typeface="Times New Roman" pitchFamily="18" charset="0"/>
                <a:cs typeface="Times New Roman" pitchFamily="18" charset="0"/>
              </a:rPr>
              <a:t> refers to the volume flow rate of a pump at its inlet, often measured in volume per unit of time. </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Momentum transfer and entrapment pumps are more effective on some gases than others, so the pumping rate can be different for each of the gases being pumped, and the average volume flow rate of the pump will vary depending on the chemical composition of the gases remaining in the chamber.</a:t>
            </a:r>
          </a:p>
          <a:p>
            <a:pPr marL="457200" indent="-457200" algn="just">
              <a:lnSpc>
                <a:spcPct val="150000"/>
              </a:lnSpc>
              <a:buFont typeface="Wingdings" pitchFamily="2" charset="2"/>
              <a:buChar char="ü"/>
            </a:pPr>
            <a:r>
              <a:rPr lang="en-US" sz="2000" b="1" dirty="0" smtClean="0">
                <a:latin typeface="Times New Roman" pitchFamily="18" charset="0"/>
                <a:cs typeface="Times New Roman" pitchFamily="18" charset="0"/>
              </a:rPr>
              <a:t>Throughput</a:t>
            </a:r>
            <a:r>
              <a:rPr lang="en-US" sz="2000" dirty="0" smtClean="0">
                <a:latin typeface="Times New Roman" pitchFamily="18" charset="0"/>
                <a:cs typeface="Times New Roman" pitchFamily="18" charset="0"/>
              </a:rPr>
              <a:t> refers to the pumping speed multiplied by the gas pressure at the inlet, and is measured in units of </a:t>
            </a:r>
            <a:r>
              <a:rPr lang="en-US" sz="2000" dirty="0" err="1" smtClean="0">
                <a:latin typeface="Times New Roman" pitchFamily="18" charset="0"/>
                <a:cs typeface="Times New Roman" pitchFamily="18" charset="0"/>
              </a:rPr>
              <a:t>pressure·volume</a:t>
            </a:r>
            <a:r>
              <a:rPr lang="en-US" sz="2000" dirty="0" smtClean="0">
                <a:latin typeface="Times New Roman" pitchFamily="18" charset="0"/>
                <a:cs typeface="Times New Roman" pitchFamily="18" charset="0"/>
              </a:rPr>
              <a:t>/unit time. </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At a constant temperature, throughput is proportional to the number of molecules being pumped per unit time, and therefore to the </a:t>
            </a:r>
            <a:r>
              <a:rPr lang="en-US" sz="2000" dirty="0" smtClean="0">
                <a:latin typeface="Times New Roman" pitchFamily="18" charset="0"/>
                <a:cs typeface="Times New Roman" pitchFamily="18" charset="0"/>
                <a:hlinkClick r:id="rId2" tooltip="Mass flow rate"/>
              </a:rPr>
              <a:t>mass flow rate</a:t>
            </a:r>
            <a:r>
              <a:rPr lang="en-US" sz="2000" dirty="0" smtClean="0">
                <a:latin typeface="Times New Roman" pitchFamily="18" charset="0"/>
                <a:cs typeface="Times New Roman" pitchFamily="18" charset="0"/>
              </a:rPr>
              <a:t> of the pump. </a:t>
            </a:r>
            <a:endParaRPr lang="en-US" sz="2000" dirty="0">
              <a:latin typeface="Times New Roman" pitchFamily="18" charset="0"/>
              <a:cs typeface="Times New Roman"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001000" cy="5170646"/>
          </a:xfrm>
          <a:prstGeom prst="rect">
            <a:avLst/>
          </a:prstGeom>
        </p:spPr>
        <p:txBody>
          <a:bodyPr wrap="square">
            <a:spAutoFit/>
          </a:bodyPr>
          <a:lstStyle/>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When discussing a leak in the system or back streaming through the pump, </a:t>
            </a:r>
            <a:r>
              <a:rPr lang="en-US" sz="2000" b="1" dirty="0" smtClean="0">
                <a:latin typeface="Times New Roman" pitchFamily="18" charset="0"/>
                <a:cs typeface="Times New Roman" pitchFamily="18" charset="0"/>
              </a:rPr>
              <a:t>throughput</a:t>
            </a:r>
            <a:r>
              <a:rPr lang="en-US" sz="2000" dirty="0" smtClean="0">
                <a:latin typeface="Times New Roman" pitchFamily="18" charset="0"/>
                <a:cs typeface="Times New Roman" pitchFamily="18" charset="0"/>
              </a:rPr>
              <a:t> refers to the volume leak rate multiplied by the pressure at the vacuum side of the leak, so the leak throughput can be compared to the pump throughput.</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Positive displacement and momentum transfer pumps have a constant volume flow rate (pumping speed), but as the chamber's </a:t>
            </a:r>
            <a:r>
              <a:rPr lang="en-US" sz="2000" dirty="0" smtClean="0">
                <a:latin typeface="Times New Roman" pitchFamily="18" charset="0"/>
                <a:cs typeface="Times New Roman" pitchFamily="18" charset="0"/>
                <a:hlinkClick r:id="rId2" tooltip="Pressure"/>
              </a:rPr>
              <a:t>pressure</a:t>
            </a:r>
            <a:r>
              <a:rPr lang="en-US" sz="2000" dirty="0" smtClean="0">
                <a:latin typeface="Times New Roman" pitchFamily="18" charset="0"/>
                <a:cs typeface="Times New Roman" pitchFamily="18" charset="0"/>
              </a:rPr>
              <a:t> drops, this volume contains less and less mass. </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So although the pumping speed remains constant, the throughput and </a:t>
            </a:r>
            <a:r>
              <a:rPr lang="en-US" sz="2000" dirty="0" smtClean="0">
                <a:latin typeface="Times New Roman" pitchFamily="18" charset="0"/>
                <a:cs typeface="Times New Roman" pitchFamily="18" charset="0"/>
                <a:hlinkClick r:id="rId3" tooltip="Mass flow rate"/>
              </a:rPr>
              <a:t>mass flow rate</a:t>
            </a:r>
            <a:r>
              <a:rPr lang="en-US" sz="2000" dirty="0" smtClean="0">
                <a:latin typeface="Times New Roman" pitchFamily="18" charset="0"/>
                <a:cs typeface="Times New Roman" pitchFamily="18" charset="0"/>
              </a:rPr>
              <a:t> drop exponentially. </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Meanwhile, the leakage, </a:t>
            </a:r>
            <a:r>
              <a:rPr lang="en-US" sz="2000" dirty="0" smtClean="0">
                <a:latin typeface="Times New Roman" pitchFamily="18" charset="0"/>
                <a:cs typeface="Times New Roman" pitchFamily="18" charset="0"/>
                <a:hlinkClick r:id="rId4" tooltip="Evaporation"/>
              </a:rPr>
              <a:t>evaporation</a:t>
            </a:r>
            <a:r>
              <a:rPr lang="en-US"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hlinkClick r:id="rId5" tooltip="Sublimation (phase transition)"/>
              </a:rPr>
              <a:t>sublimation</a:t>
            </a:r>
            <a:r>
              <a:rPr lang="en-US" sz="2000" dirty="0" smtClean="0">
                <a:latin typeface="Times New Roman" pitchFamily="18" charset="0"/>
                <a:cs typeface="Times New Roman" pitchFamily="18" charset="0"/>
              </a:rPr>
              <a:t> and back streaming rates continue to produce a constant throughput into the system.</a:t>
            </a:r>
            <a:endParaRPr lang="en-US" sz="2000" dirty="0">
              <a:latin typeface="Times New Roman" pitchFamily="18" charset="0"/>
              <a:cs typeface="Times New Roman"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srcRect/>
          <a:stretch>
            <a:fillRect/>
          </a:stretch>
        </p:blipFill>
        <p:spPr bwMode="auto">
          <a:xfrm>
            <a:off x="228600" y="304800"/>
            <a:ext cx="8702842" cy="2362200"/>
          </a:xfrm>
          <a:prstGeom prst="rect">
            <a:avLst/>
          </a:prstGeom>
          <a:noFill/>
          <a:ln w="9525">
            <a:noFill/>
            <a:miter lim="800000"/>
            <a:headEnd/>
            <a:tailEnd/>
          </a:ln>
          <a:effectLst/>
        </p:spPr>
      </p:pic>
      <p:pic>
        <p:nvPicPr>
          <p:cNvPr id="18435" name="Picture 3"/>
          <p:cNvPicPr>
            <a:picLocks noChangeAspect="1" noChangeArrowheads="1"/>
          </p:cNvPicPr>
          <p:nvPr/>
        </p:nvPicPr>
        <p:blipFill>
          <a:blip r:embed="rId3"/>
          <a:srcRect/>
          <a:stretch>
            <a:fillRect/>
          </a:stretch>
        </p:blipFill>
        <p:spPr bwMode="auto">
          <a:xfrm>
            <a:off x="0" y="2667000"/>
            <a:ext cx="8839200" cy="3752850"/>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srcRect/>
          <a:stretch>
            <a:fillRect/>
          </a:stretch>
        </p:blipFill>
        <p:spPr bwMode="auto">
          <a:xfrm>
            <a:off x="457200" y="609600"/>
            <a:ext cx="8077200" cy="2204950"/>
          </a:xfrm>
          <a:prstGeom prst="rect">
            <a:avLst/>
          </a:prstGeom>
          <a:noFill/>
          <a:ln w="9525">
            <a:noFill/>
            <a:miter lim="800000"/>
            <a:headEnd/>
            <a:tailEnd/>
          </a:ln>
          <a:effectLst/>
        </p:spPr>
      </p:pic>
      <p:pic>
        <p:nvPicPr>
          <p:cNvPr id="19459" name="Picture 3"/>
          <p:cNvPicPr>
            <a:picLocks noChangeAspect="1" noChangeArrowheads="1"/>
          </p:cNvPicPr>
          <p:nvPr/>
        </p:nvPicPr>
        <p:blipFill>
          <a:blip r:embed="rId3"/>
          <a:srcRect/>
          <a:stretch>
            <a:fillRect/>
          </a:stretch>
        </p:blipFill>
        <p:spPr bwMode="auto">
          <a:xfrm>
            <a:off x="457200" y="2743200"/>
            <a:ext cx="7984958" cy="838200"/>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srcRect/>
          <a:stretch>
            <a:fillRect/>
          </a:stretch>
        </p:blipFill>
        <p:spPr bwMode="auto">
          <a:xfrm>
            <a:off x="1600200" y="0"/>
            <a:ext cx="5572125" cy="6429375"/>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1066800"/>
            <a:ext cx="9186267" cy="3920065"/>
          </a:xfrm>
          <a:prstGeom prst="rect">
            <a:avLst/>
          </a:prstGeom>
          <a:noFill/>
          <a:ln w="9525">
            <a:noFill/>
            <a:miter lim="800000"/>
            <a:headEnd/>
            <a:tailEnd/>
          </a:ln>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srcRect/>
          <a:stretch>
            <a:fillRect/>
          </a:stretch>
        </p:blipFill>
        <p:spPr bwMode="auto">
          <a:xfrm>
            <a:off x="457200" y="457200"/>
            <a:ext cx="8454863" cy="2057400"/>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srcRect/>
          <a:stretch>
            <a:fillRect/>
          </a:stretch>
        </p:blipFill>
        <p:spPr bwMode="auto">
          <a:xfrm>
            <a:off x="381000" y="533400"/>
            <a:ext cx="8326924" cy="5943600"/>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srcRect/>
          <a:stretch>
            <a:fillRect/>
          </a:stretch>
        </p:blipFill>
        <p:spPr bwMode="auto">
          <a:xfrm>
            <a:off x="609600" y="685800"/>
            <a:ext cx="8035108" cy="4876800"/>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srcRect/>
          <a:stretch>
            <a:fillRect/>
          </a:stretch>
        </p:blipFill>
        <p:spPr bwMode="auto">
          <a:xfrm>
            <a:off x="457200" y="381000"/>
            <a:ext cx="8072582" cy="1447800"/>
          </a:xfrm>
          <a:prstGeom prst="rect">
            <a:avLst/>
          </a:prstGeom>
          <a:noFill/>
          <a:ln w="9525">
            <a:noFill/>
            <a:miter lim="800000"/>
            <a:headEnd/>
            <a:tailEnd/>
          </a:ln>
          <a:effectLst/>
        </p:spPr>
      </p:pic>
      <p:pic>
        <p:nvPicPr>
          <p:cNvPr id="24579" name="Picture 3"/>
          <p:cNvPicPr>
            <a:picLocks noChangeAspect="1" noChangeArrowheads="1"/>
          </p:cNvPicPr>
          <p:nvPr/>
        </p:nvPicPr>
        <p:blipFill>
          <a:blip r:embed="rId3"/>
          <a:srcRect/>
          <a:stretch>
            <a:fillRect/>
          </a:stretch>
        </p:blipFill>
        <p:spPr bwMode="auto">
          <a:xfrm>
            <a:off x="533399" y="1752600"/>
            <a:ext cx="8157449" cy="3048000"/>
          </a:xfrm>
          <a:prstGeom prst="rect">
            <a:avLst/>
          </a:prstGeom>
          <a:noFill/>
          <a:ln w="9525">
            <a:noFill/>
            <a:miter lim="800000"/>
            <a:headEnd/>
            <a:tailEnd/>
          </a:ln>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srcRect/>
          <a:stretch>
            <a:fillRect/>
          </a:stretch>
        </p:blipFill>
        <p:spPr bwMode="auto">
          <a:xfrm>
            <a:off x="0" y="609600"/>
            <a:ext cx="8883952" cy="3962400"/>
          </a:xfrm>
          <a:prstGeom prst="rect">
            <a:avLst/>
          </a:prstGeom>
          <a:noFill/>
          <a:ln w="9525">
            <a:noFill/>
            <a:miter lim="800000"/>
            <a:headEnd/>
            <a:tailEnd/>
          </a:ln>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srcRect/>
          <a:stretch>
            <a:fillRect/>
          </a:stretch>
        </p:blipFill>
        <p:spPr bwMode="auto">
          <a:xfrm>
            <a:off x="1843088" y="557213"/>
            <a:ext cx="5457825" cy="5743575"/>
          </a:xfrm>
          <a:prstGeom prst="rect">
            <a:avLst/>
          </a:prstGeom>
          <a:noFill/>
          <a:ln w="9525">
            <a:noFill/>
            <a:miter lim="800000"/>
            <a:headEnd/>
            <a:tailEnd/>
          </a:ln>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28600" y="533400"/>
            <a:ext cx="8086725" cy="28956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381000" y="3810000"/>
            <a:ext cx="7848600" cy="2628900"/>
          </a:xfrm>
          <a:prstGeom prst="rect">
            <a:avLst/>
          </a:prstGeom>
          <a:noFill/>
          <a:ln w="9525">
            <a:noFill/>
            <a:miter lim="800000"/>
            <a:headEnd/>
            <a:tailEnd/>
          </a:ln>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 y="528638"/>
            <a:ext cx="8382000" cy="5800725"/>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381000" y="381000"/>
            <a:ext cx="8458200" cy="44196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457201" y="4724400"/>
            <a:ext cx="8305800" cy="609600"/>
          </a:xfrm>
          <a:prstGeom prst="rect">
            <a:avLst/>
          </a:prstGeom>
          <a:noFill/>
          <a:ln w="9525">
            <a:noFill/>
            <a:miter lim="800000"/>
            <a:headEnd/>
            <a:tailEnd/>
          </a:ln>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381000" y="609600"/>
            <a:ext cx="7934325" cy="2466975"/>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762000" y="3276600"/>
            <a:ext cx="7353300" cy="3152775"/>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228600"/>
            <a:ext cx="9144000" cy="25908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0" y="2895600"/>
            <a:ext cx="8839200" cy="3718932"/>
          </a:xfrm>
          <a:prstGeom prst="rect">
            <a:avLst/>
          </a:prstGeom>
          <a:noFill/>
          <a:ln w="9525">
            <a:noFill/>
            <a:miter lim="800000"/>
            <a:headEnd/>
            <a:tailEnd/>
          </a:ln>
          <a:effec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1" y="457200"/>
            <a:ext cx="9144000" cy="2695575"/>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srcRect/>
          <a:stretch>
            <a:fillRect/>
          </a:stretch>
        </p:blipFill>
        <p:spPr bwMode="auto">
          <a:xfrm>
            <a:off x="0" y="3429000"/>
            <a:ext cx="8839200" cy="2695575"/>
          </a:xfrm>
          <a:prstGeom prst="rect">
            <a:avLst/>
          </a:prstGeom>
          <a:noFill/>
          <a:ln w="9525">
            <a:noFill/>
            <a:miter lim="800000"/>
            <a:headEnd/>
            <a:tailEnd/>
          </a:ln>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srcRect/>
          <a:stretch>
            <a:fillRect/>
          </a:stretch>
        </p:blipFill>
        <p:spPr bwMode="auto">
          <a:xfrm>
            <a:off x="1219200" y="990600"/>
            <a:ext cx="6905625" cy="4295775"/>
          </a:xfrm>
          <a:prstGeom prst="rect">
            <a:avLst/>
          </a:prstGeom>
          <a:noFill/>
          <a:ln w="9525">
            <a:noFill/>
            <a:miter lim="800000"/>
            <a:headEnd/>
            <a:tailEnd/>
          </a:ln>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381000"/>
            <a:ext cx="9144000" cy="1466850"/>
          </a:xfrm>
          <a:prstGeom prst="rect">
            <a:avLst/>
          </a:prstGeom>
          <a:noFill/>
          <a:ln w="9525">
            <a:noFill/>
            <a:miter lim="800000"/>
            <a:headEnd/>
            <a:tailEnd/>
          </a:ln>
          <a:effectLst/>
        </p:spPr>
      </p:pic>
      <p:pic>
        <p:nvPicPr>
          <p:cNvPr id="7170" name="Picture 2"/>
          <p:cNvPicPr>
            <a:picLocks noChangeAspect="1" noChangeArrowheads="1"/>
          </p:cNvPicPr>
          <p:nvPr/>
        </p:nvPicPr>
        <p:blipFill>
          <a:blip r:embed="rId3"/>
          <a:srcRect/>
          <a:stretch>
            <a:fillRect/>
          </a:stretch>
        </p:blipFill>
        <p:spPr bwMode="auto">
          <a:xfrm>
            <a:off x="1066800" y="1752600"/>
            <a:ext cx="6629400" cy="3724056"/>
          </a:xfrm>
          <a:prstGeom prst="rect">
            <a:avLst/>
          </a:prstGeom>
          <a:noFill/>
          <a:ln w="9525">
            <a:noFill/>
            <a:miter lim="800000"/>
            <a:headEnd/>
            <a:tailEnd/>
          </a:ln>
          <a:effec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0" y="533400"/>
            <a:ext cx="8763000" cy="4438650"/>
          </a:xfrm>
          <a:prstGeom prst="rect">
            <a:avLst/>
          </a:prstGeom>
          <a:noFill/>
          <a:ln w="9525">
            <a:noFill/>
            <a:miter lim="800000"/>
            <a:headEnd/>
            <a:tailEnd/>
          </a:ln>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1" y="228600"/>
            <a:ext cx="8686800" cy="5086350"/>
          </a:xfrm>
          <a:prstGeom prst="rect">
            <a:avLst/>
          </a:prstGeom>
          <a:noFill/>
          <a:ln w="9525">
            <a:noFill/>
            <a:miter lim="800000"/>
            <a:headEnd/>
            <a:tailEnd/>
          </a:ln>
          <a:effec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190500" y="695325"/>
            <a:ext cx="8763000" cy="5467350"/>
          </a:xfrm>
          <a:prstGeom prst="rect">
            <a:avLst/>
          </a:prstGeom>
          <a:noFill/>
          <a:ln w="9525">
            <a:noFill/>
            <a:miter lim="800000"/>
            <a:headEnd/>
            <a:tailEnd/>
          </a:ln>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0" y="609600"/>
            <a:ext cx="8686800" cy="4962525"/>
          </a:xfrm>
          <a:prstGeom prst="rect">
            <a:avLst/>
          </a:prstGeom>
          <a:noFill/>
          <a:ln w="9525">
            <a:noFill/>
            <a:miter lim="800000"/>
            <a:headEnd/>
            <a:tailEnd/>
          </a:ln>
          <a:effec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381000"/>
            <a:ext cx="8686800" cy="6093976"/>
          </a:xfrm>
          <a:prstGeom prst="rect">
            <a:avLst/>
          </a:prstGeom>
        </p:spPr>
        <p:txBody>
          <a:bodyPr wrap="square">
            <a:spAutoFit/>
          </a:bodyPr>
          <a:lstStyle/>
          <a:p>
            <a:pPr>
              <a:lnSpc>
                <a:spcPct val="150000"/>
              </a:lnSpc>
            </a:pPr>
            <a:r>
              <a:rPr lang="en-US" sz="2000" b="1" dirty="0" smtClean="0">
                <a:latin typeface="Times New Roman" pitchFamily="18" charset="0"/>
                <a:cs typeface="Times New Roman" pitchFamily="18" charset="0"/>
              </a:rPr>
              <a:t>Introduction to Vacuum Pumps</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Exactly how do we produce a vacuum?</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Many different kinds of vacuum pumps exist, each with their own application. </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The most common types of pumps are the rotary pump for reaching rough vacuum, and the diffusion pump for reaching high vacuum. </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These will be discussed rest followed by other pumps. </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For each pump we need to discuss several things:</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1. How it operates.</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2. What pressure range it operates in.</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3. Its pumping speed.</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4. Type of gas </a:t>
            </a:r>
            <a:r>
              <a:rPr lang="en-US" sz="2000" dirty="0" err="1" smtClean="0">
                <a:latin typeface="Times New Roman" pitchFamily="18" charset="0"/>
                <a:cs typeface="Times New Roman" pitchFamily="18" charset="0"/>
              </a:rPr>
              <a:t>ow</a:t>
            </a:r>
            <a:r>
              <a:rPr lang="en-US" sz="2000" dirty="0" smtClean="0">
                <a:latin typeface="Times New Roman" pitchFamily="18" charset="0"/>
                <a:cs typeface="Times New Roman" pitchFamily="18" charset="0"/>
              </a:rPr>
              <a:t> (viscous or molecular).</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5. </a:t>
            </a:r>
            <a:r>
              <a:rPr lang="en-US" sz="2000" dirty="0" err="1" smtClean="0">
                <a:latin typeface="Times New Roman" pitchFamily="18" charset="0"/>
                <a:cs typeface="Times New Roman" pitchFamily="18" charset="0"/>
              </a:rPr>
              <a:t>Eects</a:t>
            </a:r>
            <a:r>
              <a:rPr lang="en-US" sz="2000" dirty="0" smtClean="0">
                <a:latin typeface="Times New Roman" pitchFamily="18" charset="0"/>
                <a:cs typeface="Times New Roman" pitchFamily="18" charset="0"/>
              </a:rPr>
              <a:t> of pumping on </a:t>
            </a:r>
            <a:r>
              <a:rPr lang="en-US" sz="2000" dirty="0" err="1" smtClean="0">
                <a:latin typeface="Times New Roman" pitchFamily="18" charset="0"/>
                <a:cs typeface="Times New Roman" pitchFamily="18" charset="0"/>
              </a:rPr>
              <a:t>dierent</a:t>
            </a:r>
            <a:r>
              <a:rPr lang="en-US" sz="2000" dirty="0" smtClean="0">
                <a:latin typeface="Times New Roman" pitchFamily="18" charset="0"/>
                <a:cs typeface="Times New Roman" pitchFamily="18" charset="0"/>
              </a:rPr>
              <a:t> types of gas.</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6. Advantages and disadvantages.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266596"/>
            <a:ext cx="8077200" cy="4247317"/>
          </a:xfrm>
          <a:prstGeom prst="rect">
            <a:avLst/>
          </a:prstGeom>
        </p:spPr>
        <p:txBody>
          <a:bodyPr wrap="square">
            <a:spAutoFit/>
          </a:bodyPr>
          <a:lstStyle/>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Three methods of drawing vacuum components are common. </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The rest uses sketches that are approximately realistic. </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You can see an example of this in the typical vacuum system shown on the left hand side of Figure 5.5 in the previous chapter. </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The second method uses standard symbols of the American Vacuum Society. </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The third method uses standard symbols found in Europe. </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We will show these symbols as we go through the discussion of the pumps.</a:t>
            </a:r>
            <a:endParaRPr lang="en-US" sz="2000" dirty="0">
              <a:latin typeface="Times New Roman" pitchFamily="18" charset="0"/>
              <a:cs typeface="Times New Roman" pitchFamily="18"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0" y="609600"/>
            <a:ext cx="8677275" cy="4143375"/>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457201" y="533400"/>
            <a:ext cx="8305800" cy="5029200"/>
          </a:xfrm>
          <a:prstGeom prst="rect">
            <a:avLst/>
          </a:prstGeom>
          <a:noFill/>
          <a:ln w="9525">
            <a:noFill/>
            <a:miter lim="800000"/>
            <a:headEnd/>
            <a:tailEnd/>
          </a:ln>
          <a:effec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381000" y="245093"/>
            <a:ext cx="8534400" cy="6483596"/>
          </a:xfrm>
          <a:prstGeom prst="rect">
            <a:avLst/>
          </a:prstGeom>
          <a:noFill/>
          <a:ln w="9525">
            <a:noFill/>
            <a:miter lim="800000"/>
            <a:headEnd/>
            <a:tailEnd/>
          </a:ln>
          <a:effec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914400" y="304800"/>
            <a:ext cx="7279747" cy="6235862"/>
          </a:xfrm>
          <a:prstGeom prst="rect">
            <a:avLst/>
          </a:prstGeom>
          <a:noFill/>
          <a:ln w="9525">
            <a:noFill/>
            <a:miter lim="800000"/>
            <a:headEnd/>
            <a:tailEnd/>
          </a:ln>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1" y="533400"/>
            <a:ext cx="8915400" cy="5181600"/>
          </a:xfrm>
          <a:prstGeom prst="rect">
            <a:avLst/>
          </a:prstGeom>
          <a:noFill/>
          <a:ln w="9525">
            <a:noFill/>
            <a:miter lim="800000"/>
            <a:headEnd/>
            <a:tailEnd/>
          </a:ln>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655165" y="533400"/>
            <a:ext cx="8488835" cy="5000178"/>
          </a:xfrm>
          <a:prstGeom prst="rect">
            <a:avLst/>
          </a:prstGeom>
          <a:noFill/>
          <a:ln w="9525">
            <a:noFill/>
            <a:miter lim="800000"/>
            <a:headEnd/>
            <a:tailEnd/>
          </a:ln>
          <a:effec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701234" y="0"/>
            <a:ext cx="7299766" cy="6466482"/>
          </a:xfrm>
          <a:prstGeom prst="rect">
            <a:avLst/>
          </a:prstGeom>
          <a:noFill/>
          <a:ln w="9525">
            <a:noFill/>
            <a:miter lim="800000"/>
            <a:headEnd/>
            <a:tailEnd/>
          </a:ln>
          <a:effec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817372" y="609601"/>
            <a:ext cx="7488428" cy="5622766"/>
          </a:xfrm>
          <a:prstGeom prst="rect">
            <a:avLst/>
          </a:prstGeom>
          <a:noFill/>
          <a:ln w="9525">
            <a:noFill/>
            <a:miter lim="800000"/>
            <a:headEnd/>
            <a:tailEnd/>
          </a:ln>
          <a:effec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228600"/>
            <a:ext cx="7848600" cy="7017306"/>
          </a:xfrm>
          <a:prstGeom prst="rect">
            <a:avLst/>
          </a:prstGeom>
        </p:spPr>
        <p:txBody>
          <a:bodyPr wrap="square">
            <a:spAutoFit/>
          </a:bodyPr>
          <a:lstStyle/>
          <a:p>
            <a:pPr algn="just">
              <a:lnSpc>
                <a:spcPct val="150000"/>
              </a:lnSpc>
            </a:pPr>
            <a:r>
              <a:rPr lang="en-US" sz="2000" b="1" dirty="0" smtClean="0">
                <a:latin typeface="Times New Roman" pitchFamily="18" charset="0"/>
                <a:cs typeface="Times New Roman" pitchFamily="18" charset="0"/>
              </a:rPr>
              <a:t>Compressed Air Distribution</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A poorly designed and carelessly installed pneumatic distribution system will cause trouble and result in expensive repairs and costly down-time.</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A well designed system, however, provides relatively clean air at the necessary pressure to efficiently operate the components at maximum production capabilities.</a:t>
            </a:r>
          </a:p>
          <a:p>
            <a:pPr algn="just">
              <a:lnSpc>
                <a:spcPct val="150000"/>
              </a:lnSpc>
            </a:pPr>
            <a:r>
              <a:rPr lang="en-US" sz="2000" b="1" dirty="0" smtClean="0">
                <a:latin typeface="Times New Roman" pitchFamily="18" charset="0"/>
                <a:cs typeface="Times New Roman" pitchFamily="18" charset="0"/>
              </a:rPr>
              <a:t>Here are some things to consider when planning a pneumatic distribution system.**</a:t>
            </a:r>
          </a:p>
          <a:p>
            <a:pPr marL="855663" indent="-855663" algn="just">
              <a:lnSpc>
                <a:spcPct val="150000"/>
              </a:lnSpc>
              <a:tabLst>
                <a:tab pos="398463" algn="l"/>
              </a:tabLst>
            </a:pPr>
            <a:r>
              <a:rPr lang="en-US" sz="2000" dirty="0" smtClean="0">
                <a:latin typeface="Times New Roman" pitchFamily="18" charset="0"/>
                <a:cs typeface="Times New Roman" pitchFamily="18" charset="0"/>
              </a:rPr>
              <a:t>	1. 	Both a general purpose pre-filter and an oil filter and an oil removal filter should be installed just downstream of the compressor after cooler to remove solid contaminants, water and oil. (Water, of course, promotes corrosion and, in combination with other contaminants, forms sludge). A dryer should be installed between the after cooler and receiver.</a:t>
            </a:r>
            <a:endParaRPr lang="en-US" sz="2000" dirty="0">
              <a:latin typeface="Times New Roman" pitchFamily="18" charset="0"/>
              <a:cs typeface="Times New Roman" pitchFamily="18"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229600" cy="5632311"/>
          </a:xfrm>
          <a:prstGeom prst="rect">
            <a:avLst/>
          </a:prstGeom>
        </p:spPr>
        <p:txBody>
          <a:bodyPr wrap="square">
            <a:spAutoFit/>
          </a:bodyPr>
          <a:lstStyle/>
          <a:p>
            <a:pPr marL="855663" indent="-679450" algn="just">
              <a:lnSpc>
                <a:spcPct val="150000"/>
              </a:lnSpc>
              <a:tabLst>
                <a:tab pos="398463" algn="l"/>
              </a:tabLst>
            </a:pPr>
            <a:r>
              <a:rPr lang="en-US" sz="2000" dirty="0" smtClean="0">
                <a:latin typeface="Times New Roman" pitchFamily="18" charset="0"/>
                <a:cs typeface="Times New Roman" pitchFamily="18" charset="0"/>
              </a:rPr>
              <a:t>2. 	Pressure drop between the receiver and the point of use should be kept at a minimum. The loss should be 3% or less of the line pressure.</a:t>
            </a:r>
          </a:p>
          <a:p>
            <a:pPr marL="855663" indent="-679450" algn="just">
              <a:lnSpc>
                <a:spcPct val="150000"/>
              </a:lnSpc>
            </a:pPr>
            <a:r>
              <a:rPr lang="en-US" sz="2000" dirty="0" smtClean="0">
                <a:latin typeface="Times New Roman" pitchFamily="18" charset="0"/>
                <a:cs typeface="Times New Roman" pitchFamily="18" charset="0"/>
              </a:rPr>
              <a:t>3. 	Pipe sizing is an important </a:t>
            </a:r>
            <a:r>
              <a:rPr lang="en-US" sz="2000" dirty="0" err="1" smtClean="0">
                <a:latin typeface="Times New Roman" pitchFamily="18" charset="0"/>
                <a:cs typeface="Times New Roman" pitchFamily="18" charset="0"/>
              </a:rPr>
              <a:t>factor.You</a:t>
            </a:r>
            <a:r>
              <a:rPr lang="en-US" sz="2000" dirty="0" smtClean="0">
                <a:latin typeface="Times New Roman" pitchFamily="18" charset="0"/>
                <a:cs typeface="Times New Roman" pitchFamily="18" charset="0"/>
              </a:rPr>
              <a:t> must remember the relationship between pressure drop and air flow. For a given size of line, pressure losses increase as flow increases. Main lines should be sized with future requirements and the effects of aging in mind. </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As systems age, rust and corrosion affect the inside smoothness of pipe walls causing additional pressure loss. Specify pipe sizes so that pressure drop between the receiver and the farthest point of use in the system is less than 3% of the original line pressure. </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Branch mains and drop lines should be large enough to handle “peak” compressed air needs</a:t>
            </a:r>
            <a:endParaRPr lang="en-US" sz="2000" dirty="0">
              <a:latin typeface="Times New Roman" pitchFamily="18" charset="0"/>
              <a:cs typeface="Times New Roman" pitchFamily="18"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197346"/>
            <a:ext cx="8229600" cy="5632311"/>
          </a:xfrm>
          <a:prstGeom prst="rect">
            <a:avLst/>
          </a:prstGeom>
        </p:spPr>
        <p:txBody>
          <a:bodyPr wrap="square">
            <a:spAutoFit/>
          </a:bodyPr>
          <a:lstStyle/>
          <a:p>
            <a:pPr marL="914400" indent="-574675" algn="just">
              <a:lnSpc>
                <a:spcPct val="150000"/>
              </a:lnSpc>
            </a:pPr>
            <a:r>
              <a:rPr lang="en-US" sz="2000" dirty="0" smtClean="0">
                <a:latin typeface="Times New Roman" pitchFamily="18" charset="0"/>
                <a:cs typeface="Times New Roman" pitchFamily="18" charset="0"/>
              </a:rPr>
              <a:t>4. 	An additional accumulator of liberal size should be installed where distribution lines are long. This unit should be mounted at the farthest point from the main receiver. In many installations the demand for air comes in short, heavy bursts. This additional air supply at the end of the line will help to maintain system pressure.</a:t>
            </a:r>
          </a:p>
          <a:p>
            <a:pPr marL="914400" indent="-574675" algn="just">
              <a:lnSpc>
                <a:spcPct val="150000"/>
              </a:lnSpc>
              <a:tabLst>
                <a:tab pos="855663" algn="l"/>
              </a:tabLst>
            </a:pPr>
            <a:r>
              <a:rPr lang="en-US" sz="2000" dirty="0" smtClean="0">
                <a:latin typeface="Times New Roman" pitchFamily="18" charset="0"/>
                <a:cs typeface="Times New Roman" pitchFamily="18" charset="0"/>
              </a:rPr>
              <a:t>5.	Main filters, those with screens or coarse filter elements, should be mounted in the mail distribution line after the receiver. Element rating is 50 to 70 microns. Smaller branch or drop line filters should be used throughout the distribution system and be installed as close as possible to the equipment to be protected. These filters are rated 5 to 50 microns. As a general rule, the distance between a drop line filter and the equipment it is to protect should not exceed 20 feet.</a:t>
            </a:r>
            <a:endParaRPr lang="en-US" sz="2000" dirty="0">
              <a:latin typeface="Times New Roman" pitchFamily="18" charset="0"/>
              <a:cs typeface="Times New Roman" pitchFamily="18"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0"/>
            <a:ext cx="8153400" cy="6697346"/>
          </a:xfrm>
          <a:prstGeom prst="rect">
            <a:avLst/>
          </a:prstGeom>
        </p:spPr>
        <p:txBody>
          <a:bodyPr wrap="square">
            <a:spAutoFit/>
          </a:bodyPr>
          <a:lstStyle/>
          <a:p>
            <a:pPr marL="914400" indent="-633413" algn="just">
              <a:lnSpc>
                <a:spcPct val="150000"/>
              </a:lnSpc>
            </a:pPr>
            <a:r>
              <a:rPr lang="en-US" dirty="0" smtClean="0"/>
              <a:t>6. 	When installing new piping systems, main lines should slope 1⁄8 to 1⁄4" per foot down from the point of origin. Gravity and airflow will then carry condensate to the low points where drop leg should be installed to allow for removal. These drops should be installed every 50 to 70 feet in the system and be taken from the bottom of the main line to insure as much removal as possible.</a:t>
            </a:r>
          </a:p>
          <a:p>
            <a:pPr marL="457200" indent="-457200" algn="just">
              <a:lnSpc>
                <a:spcPct val="150000"/>
              </a:lnSpc>
              <a:buFont typeface="Wingdings" pitchFamily="2" charset="2"/>
              <a:buChar char="ü"/>
            </a:pPr>
            <a:r>
              <a:rPr lang="en-US" dirty="0" smtClean="0"/>
              <a:t>On extremely long lines, the configuration shown can be used to compensate for sloping lines.</a:t>
            </a:r>
          </a:p>
          <a:p>
            <a:pPr marL="457200" indent="-457200" algn="just">
              <a:lnSpc>
                <a:spcPct val="150000"/>
              </a:lnSpc>
              <a:buFont typeface="Wingdings" pitchFamily="2" charset="2"/>
              <a:buChar char="ü"/>
            </a:pPr>
            <a:r>
              <a:rPr lang="en-US" dirty="0" smtClean="0"/>
              <a:t>Drip leg drains should be installed at low points in the piping and at the far end of the distribution system where water is likely to accumulate.</a:t>
            </a:r>
          </a:p>
          <a:p>
            <a:pPr marL="457200" indent="-457200" algn="just">
              <a:lnSpc>
                <a:spcPct val="150000"/>
              </a:lnSpc>
              <a:buFont typeface="Wingdings" pitchFamily="2" charset="2"/>
              <a:buChar char="ü"/>
            </a:pPr>
            <a:r>
              <a:rPr lang="en-US" dirty="0" smtClean="0"/>
              <a:t>A 1⁄2" globe valve should be installed in the drop line just before the drain so that the unit can be isolated for maintenance without shutting off the air pressure in the remainder of the piping system.</a:t>
            </a:r>
          </a:p>
          <a:p>
            <a:pPr marL="457200" indent="-457200" algn="just">
              <a:lnSpc>
                <a:spcPct val="150000"/>
              </a:lnSpc>
              <a:buFont typeface="Wingdings" pitchFamily="2" charset="2"/>
              <a:buChar char="ü"/>
            </a:pPr>
            <a:r>
              <a:rPr lang="en-US" dirty="0" smtClean="0"/>
              <a:t>The drip leg drain should be cleaned periodically. Most units can be disassembled for maintenance without removal from the air line.</a:t>
            </a:r>
          </a:p>
          <a:p>
            <a:pPr marL="457200" indent="-457200" algn="just">
              <a:lnSpc>
                <a:spcPct val="150000"/>
              </a:lnSpc>
              <a:buFont typeface="Wingdings" pitchFamily="2" charset="2"/>
              <a:buChar char="ü"/>
            </a:pPr>
            <a:r>
              <a:rPr lang="en-US" dirty="0" smtClean="0"/>
              <a:t>SHUT OFF AIR AND REDUCE PRESSURE TO ZERO BEFORE DISASSEMBLING.</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a:srcRect/>
          <a:stretch>
            <a:fillRect/>
          </a:stretch>
        </p:blipFill>
        <p:spPr bwMode="auto">
          <a:xfrm>
            <a:off x="381000" y="228600"/>
            <a:ext cx="8058150" cy="1876425"/>
          </a:xfrm>
          <a:prstGeom prst="rect">
            <a:avLst/>
          </a:prstGeom>
          <a:noFill/>
          <a:ln w="9525">
            <a:noFill/>
            <a:miter lim="800000"/>
            <a:headEnd/>
            <a:tailEnd/>
          </a:ln>
          <a:effectLst/>
        </p:spPr>
      </p:pic>
      <p:pic>
        <p:nvPicPr>
          <p:cNvPr id="4101" name="Picture 5"/>
          <p:cNvPicPr>
            <a:picLocks noChangeAspect="1" noChangeArrowheads="1"/>
          </p:cNvPicPr>
          <p:nvPr/>
        </p:nvPicPr>
        <p:blipFill>
          <a:blip r:embed="rId3"/>
          <a:srcRect/>
          <a:stretch>
            <a:fillRect/>
          </a:stretch>
        </p:blipFill>
        <p:spPr bwMode="auto">
          <a:xfrm>
            <a:off x="1295400" y="3581400"/>
            <a:ext cx="6248400" cy="2990225"/>
          </a:xfrm>
          <a:prstGeom prst="rect">
            <a:avLst/>
          </a:prstGeom>
          <a:noFill/>
          <a:ln w="9525">
            <a:noFill/>
            <a:miter lim="800000"/>
            <a:headEnd/>
            <a:tailEnd/>
          </a:ln>
          <a:effectLst/>
        </p:spPr>
      </p:pic>
      <p:pic>
        <p:nvPicPr>
          <p:cNvPr id="4102" name="Picture 6"/>
          <p:cNvPicPr>
            <a:picLocks noChangeAspect="1" noChangeArrowheads="1"/>
          </p:cNvPicPr>
          <p:nvPr/>
        </p:nvPicPr>
        <p:blipFill>
          <a:blip r:embed="rId4"/>
          <a:srcRect/>
          <a:stretch>
            <a:fillRect/>
          </a:stretch>
        </p:blipFill>
        <p:spPr bwMode="auto">
          <a:xfrm>
            <a:off x="381000" y="2057400"/>
            <a:ext cx="7762875" cy="1343025"/>
          </a:xfrm>
          <a:prstGeom prst="rect">
            <a:avLst/>
          </a:prstGeom>
          <a:noFill/>
          <a:ln w="9525">
            <a:noFill/>
            <a:miter lim="800000"/>
            <a:headEnd/>
            <a:tailEnd/>
          </a:ln>
          <a:effec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35846"/>
            <a:ext cx="8229600" cy="6555641"/>
          </a:xfrm>
          <a:prstGeom prst="rect">
            <a:avLst/>
          </a:prstGeom>
        </p:spPr>
        <p:txBody>
          <a:bodyPr wrap="square">
            <a:spAutoFit/>
          </a:bodyPr>
          <a:lstStyle/>
          <a:p>
            <a:pPr marL="855663" indent="-619125" algn="just">
              <a:lnSpc>
                <a:spcPct val="150000"/>
              </a:lnSpc>
            </a:pPr>
            <a:r>
              <a:rPr lang="en-US" sz="2000" dirty="0" smtClean="0">
                <a:latin typeface="Times New Roman" pitchFamily="18" charset="0"/>
                <a:cs typeface="Times New Roman" pitchFamily="18" charset="0"/>
              </a:rPr>
              <a:t>7. 	The air line drops are taken from the top of the main line. This prevents any condensate which forms in the main line from following into the branch lines.</a:t>
            </a:r>
          </a:p>
          <a:p>
            <a:pPr marL="855663" indent="-619125" algn="just">
              <a:lnSpc>
                <a:spcPct val="150000"/>
              </a:lnSpc>
            </a:pPr>
            <a:r>
              <a:rPr lang="en-US" sz="2000" dirty="0" smtClean="0">
                <a:latin typeface="Times New Roman" pitchFamily="18" charset="0"/>
                <a:cs typeface="Times New Roman" pitchFamily="18" charset="0"/>
              </a:rPr>
              <a:t>8. 	Individual shut-off valves should be installed at each drop line to isolate it from the rest of the system for maintenance.</a:t>
            </a:r>
          </a:p>
          <a:p>
            <a:pPr marL="855663" indent="-619125" algn="just">
              <a:lnSpc>
                <a:spcPct val="150000"/>
              </a:lnSpc>
            </a:pPr>
            <a:r>
              <a:rPr lang="en-US" sz="2000" dirty="0" smtClean="0">
                <a:latin typeface="Times New Roman" pitchFamily="18" charset="0"/>
                <a:cs typeface="Times New Roman" pitchFamily="18" charset="0"/>
              </a:rPr>
              <a:t>9. 	The air should be filtered at each work station to remove any additional water (which may have condensed in the main and ranch lines due to cooling of the air), rust, sludge, pipe scale and other contaminants (some of which are introduced at the time the system is constructed). </a:t>
            </a:r>
          </a:p>
          <a:p>
            <a:pPr marL="457200" indent="-457200" algn="just">
              <a:lnSpc>
                <a:spcPct val="150000"/>
              </a:lnSpc>
              <a:buFont typeface="Wingdings" pitchFamily="2" charset="2"/>
              <a:buChar char="ü"/>
            </a:pPr>
            <a:r>
              <a:rPr lang="en-US" sz="2000" dirty="0" smtClean="0">
                <a:latin typeface="Times New Roman" pitchFamily="18" charset="0"/>
                <a:cs typeface="Times New Roman" pitchFamily="18" charset="0"/>
              </a:rPr>
              <a:t>Tight, secure pipe joints prevent leaks that waste compressed air. If a main air line dryer is used, there should not be any additional condensed moisture unless the air temperature goes below the dew point setting of the dryer.</a:t>
            </a:r>
            <a:endParaRPr lang="en-US" sz="2000" dirty="0">
              <a:latin typeface="Times New Roman" pitchFamily="18" charset="0"/>
              <a:cs typeface="Times New Roman" pitchFamily="18"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52400" y="0"/>
            <a:ext cx="4391025" cy="3076575"/>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990600" y="3200400"/>
            <a:ext cx="2638425" cy="2771775"/>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a:srcRect/>
          <a:stretch>
            <a:fillRect/>
          </a:stretch>
        </p:blipFill>
        <p:spPr bwMode="auto">
          <a:xfrm>
            <a:off x="4876800" y="533400"/>
            <a:ext cx="3571875" cy="5791200"/>
          </a:xfrm>
          <a:prstGeom prst="rect">
            <a:avLst/>
          </a:prstGeom>
          <a:noFill/>
          <a:ln w="9525">
            <a:noFill/>
            <a:miter lim="800000"/>
            <a:headEnd/>
            <a:tailEnd/>
          </a:ln>
          <a:effec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533401" y="533400"/>
            <a:ext cx="4038600" cy="4933950"/>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5562599" y="914400"/>
            <a:ext cx="2485659" cy="4495800"/>
          </a:xfrm>
          <a:prstGeom prst="rect">
            <a:avLst/>
          </a:prstGeom>
          <a:noFill/>
          <a:ln w="9525">
            <a:noFill/>
            <a:miter lim="800000"/>
            <a:headEnd/>
            <a:tailEnd/>
          </a:ln>
          <a:effec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381000"/>
            <a:ext cx="2609882" cy="369332"/>
          </a:xfrm>
          <a:prstGeom prst="rect">
            <a:avLst/>
          </a:prstGeom>
        </p:spPr>
        <p:txBody>
          <a:bodyPr wrap="none">
            <a:spAutoFit/>
          </a:bodyPr>
          <a:lstStyle/>
          <a:p>
            <a:r>
              <a:rPr lang="en-US" b="1" dirty="0" smtClean="0"/>
              <a:t>Compressed Air Filtration</a:t>
            </a:r>
            <a:endParaRPr lang="en-US" dirty="0"/>
          </a:p>
        </p:txBody>
      </p:sp>
      <p:pic>
        <p:nvPicPr>
          <p:cNvPr id="4098" name="Picture 2"/>
          <p:cNvPicPr>
            <a:picLocks noChangeAspect="1" noChangeArrowheads="1"/>
          </p:cNvPicPr>
          <p:nvPr/>
        </p:nvPicPr>
        <p:blipFill>
          <a:blip r:embed="rId2"/>
          <a:srcRect/>
          <a:stretch>
            <a:fillRect/>
          </a:stretch>
        </p:blipFill>
        <p:spPr bwMode="auto">
          <a:xfrm>
            <a:off x="0" y="1219200"/>
            <a:ext cx="2943225" cy="3695700"/>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srcRect/>
          <a:stretch>
            <a:fillRect/>
          </a:stretch>
        </p:blipFill>
        <p:spPr bwMode="auto">
          <a:xfrm>
            <a:off x="2819400" y="1219200"/>
            <a:ext cx="2469954" cy="3352800"/>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a:srcRect/>
          <a:stretch>
            <a:fillRect/>
          </a:stretch>
        </p:blipFill>
        <p:spPr bwMode="auto">
          <a:xfrm>
            <a:off x="5410200" y="838200"/>
            <a:ext cx="3009900" cy="3810000"/>
          </a:xfrm>
          <a:prstGeom prst="rect">
            <a:avLst/>
          </a:prstGeom>
          <a:noFill/>
          <a:ln w="9525">
            <a:noFill/>
            <a:miter lim="800000"/>
            <a:headEnd/>
            <a:tailEnd/>
          </a:ln>
          <a:effec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457200"/>
            <a:ext cx="2765437" cy="369332"/>
          </a:xfrm>
          <a:prstGeom prst="rect">
            <a:avLst/>
          </a:prstGeom>
        </p:spPr>
        <p:txBody>
          <a:bodyPr wrap="none">
            <a:spAutoFit/>
          </a:bodyPr>
          <a:lstStyle/>
          <a:p>
            <a:r>
              <a:rPr lang="en-US" b="1" dirty="0" smtClean="0"/>
              <a:t>Compressed Air Regulation</a:t>
            </a:r>
            <a:endParaRPr lang="en-US" dirty="0"/>
          </a:p>
        </p:txBody>
      </p:sp>
      <p:pic>
        <p:nvPicPr>
          <p:cNvPr id="5122" name="Picture 2"/>
          <p:cNvPicPr>
            <a:picLocks noChangeAspect="1" noChangeArrowheads="1"/>
          </p:cNvPicPr>
          <p:nvPr/>
        </p:nvPicPr>
        <p:blipFill>
          <a:blip r:embed="rId2"/>
          <a:srcRect/>
          <a:stretch>
            <a:fillRect/>
          </a:stretch>
        </p:blipFill>
        <p:spPr bwMode="auto">
          <a:xfrm>
            <a:off x="457200" y="1447800"/>
            <a:ext cx="4057650" cy="4019550"/>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4343400" y="304800"/>
            <a:ext cx="4305300" cy="5905500"/>
          </a:xfrm>
          <a:prstGeom prst="rect">
            <a:avLst/>
          </a:prstGeom>
          <a:noFill/>
          <a:ln w="9525">
            <a:noFill/>
            <a:miter lim="800000"/>
            <a:headEnd/>
            <a:tailEnd/>
          </a:ln>
          <a:effec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728663" y="671513"/>
            <a:ext cx="7686675" cy="5514975"/>
          </a:xfrm>
          <a:prstGeom prst="rect">
            <a:avLst/>
          </a:prstGeom>
          <a:noFill/>
          <a:ln w="9525">
            <a:noFill/>
            <a:miter lim="800000"/>
            <a:headEnd/>
            <a:tailEnd/>
          </a:ln>
          <a:effec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609600" y="381000"/>
            <a:ext cx="8001000" cy="2848214"/>
          </a:xfrm>
          <a:prstGeom prst="rect">
            <a:avLst/>
          </a:prstGeom>
          <a:noFill/>
          <a:ln w="9525">
            <a:noFill/>
            <a:miter lim="800000"/>
            <a:headEnd/>
            <a:tailEnd/>
          </a:ln>
          <a:effectLst/>
        </p:spPr>
      </p:pic>
      <p:pic>
        <p:nvPicPr>
          <p:cNvPr id="10243" name="Picture 3"/>
          <p:cNvPicPr>
            <a:picLocks noChangeAspect="1" noChangeArrowheads="1"/>
          </p:cNvPicPr>
          <p:nvPr/>
        </p:nvPicPr>
        <p:blipFill>
          <a:blip r:embed="rId3"/>
          <a:srcRect/>
          <a:stretch>
            <a:fillRect/>
          </a:stretch>
        </p:blipFill>
        <p:spPr bwMode="auto">
          <a:xfrm>
            <a:off x="685800" y="3200400"/>
            <a:ext cx="8217326" cy="3124200"/>
          </a:xfrm>
          <a:prstGeom prst="rect">
            <a:avLst/>
          </a:prstGeom>
          <a:noFill/>
          <a:ln w="9525">
            <a:noFill/>
            <a:miter lim="800000"/>
            <a:headEnd/>
            <a:tailEnd/>
          </a:ln>
          <a:effec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951482" y="533400"/>
            <a:ext cx="7506718" cy="6002041"/>
          </a:xfrm>
          <a:prstGeom prst="rect">
            <a:avLst/>
          </a:prstGeom>
          <a:noFill/>
          <a:ln w="9525">
            <a:noFill/>
            <a:miter lim="800000"/>
            <a:headEnd/>
            <a:tailEnd/>
          </a:ln>
          <a:effec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838200" y="381000"/>
            <a:ext cx="7391400" cy="1109854"/>
          </a:xfrm>
          <a:prstGeom prst="rect">
            <a:avLst/>
          </a:prstGeom>
          <a:noFill/>
          <a:ln w="9525">
            <a:noFill/>
            <a:miter lim="800000"/>
            <a:headEnd/>
            <a:tailEnd/>
          </a:ln>
          <a:effectLst/>
        </p:spPr>
      </p:pic>
      <p:pic>
        <p:nvPicPr>
          <p:cNvPr id="12291" name="Picture 3"/>
          <p:cNvPicPr>
            <a:picLocks noChangeAspect="1" noChangeArrowheads="1"/>
          </p:cNvPicPr>
          <p:nvPr/>
        </p:nvPicPr>
        <p:blipFill>
          <a:blip r:embed="rId3"/>
          <a:srcRect/>
          <a:stretch>
            <a:fillRect/>
          </a:stretch>
        </p:blipFill>
        <p:spPr bwMode="auto">
          <a:xfrm>
            <a:off x="1143000" y="1524000"/>
            <a:ext cx="7162800" cy="3987958"/>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561975" y="685800"/>
            <a:ext cx="8020050" cy="52578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609600" y="609600"/>
            <a:ext cx="7629525" cy="2247900"/>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a:srcRect/>
          <a:stretch>
            <a:fillRect/>
          </a:stretch>
        </p:blipFill>
        <p:spPr bwMode="auto">
          <a:xfrm>
            <a:off x="533400" y="2895600"/>
            <a:ext cx="7762875" cy="1381125"/>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609600" y="609600"/>
            <a:ext cx="7867650" cy="3276600"/>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153</TotalTime>
  <Words>934</Words>
  <Application>Microsoft Office PowerPoint</Application>
  <PresentationFormat>On-screen Show (4:3)</PresentationFormat>
  <Paragraphs>75</Paragraphs>
  <Slides>68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68</vt:i4>
      </vt:variant>
    </vt:vector>
  </HeadingPairs>
  <TitlesOfParts>
    <vt:vector size="73" baseType="lpstr">
      <vt:lpstr>Arial</vt:lpstr>
      <vt:lpstr>Calibri</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Praveenkumar D G</cp:lastModifiedBy>
  <cp:revision>75</cp:revision>
  <dcterms:created xsi:type="dcterms:W3CDTF">2006-08-16T00:00:00Z</dcterms:created>
  <dcterms:modified xsi:type="dcterms:W3CDTF">2020-03-05T03:27:17Z</dcterms:modified>
</cp:coreProperties>
</file>