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74" r:id="rId113"/>
    <p:sldId id="375" r:id="rId114"/>
    <p:sldId id="376" r:id="rId115"/>
    <p:sldId id="368" r:id="rId116"/>
    <p:sldId id="377" r:id="rId117"/>
    <p:sldId id="378" r:id="rId118"/>
    <p:sldId id="369" r:id="rId119"/>
    <p:sldId id="367" r:id="rId120"/>
    <p:sldId id="370" r:id="rId121"/>
    <p:sldId id="379" r:id="rId122"/>
    <p:sldId id="380" r:id="rId123"/>
    <p:sldId id="371" r:id="rId124"/>
    <p:sldId id="373" r:id="rId125"/>
    <p:sldId id="381" r:id="rId126"/>
    <p:sldId id="382" r:id="rId127"/>
    <p:sldId id="383" r:id="rId128"/>
    <p:sldId id="384" r:id="rId129"/>
    <p:sldId id="385" r:id="rId130"/>
    <p:sldId id="386" r:id="rId131"/>
    <p:sldId id="387" r:id="rId132"/>
    <p:sldId id="388" r:id="rId133"/>
    <p:sldId id="389" r:id="rId134"/>
    <p:sldId id="372" r:id="rId1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392"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hyperlink" Target="https://www.managementstudyguide.com/organizing_function.htm" TargetMode="External"/><Relationship Id="rId2" Type="http://schemas.openxmlformats.org/officeDocument/2006/relationships/hyperlink" Target="https://www.managementstudyguide.com/planning_function.htm" TargetMode="Externa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hyperlink" Target="https://en.wikipedia.org/wiki/Organizational_structure" TargetMode="External"/><Relationship Id="rId2" Type="http://schemas.openxmlformats.org/officeDocument/2006/relationships/hyperlink" Target="https://en.wikipedia.org/wiki/Task_allocation" TargetMode="Externa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hyperlink" Target="https://en.wikipedia.org/wiki/Departmentalization" TargetMode="External"/><Relationship Id="rId2" Type="http://schemas.openxmlformats.org/officeDocument/2006/relationships/hyperlink" Target="https://en.wikipedia.org/wiki/Branch_(banking)" TargetMode="External"/><Relationship Id="rId1" Type="http://schemas.openxmlformats.org/officeDocument/2006/relationships/slideLayout" Target="../slideLayouts/slideLayout7.xml"/><Relationship Id="rId6" Type="http://schemas.openxmlformats.org/officeDocument/2006/relationships/hyperlink" Target="https://en.wikipedia.org/wiki/Organizational_structure" TargetMode="External"/><Relationship Id="rId5" Type="http://schemas.openxmlformats.org/officeDocument/2006/relationships/hyperlink" Target="https://en.wikipedia.org/wiki/Employee" TargetMode="External"/><Relationship Id="rId4" Type="http://schemas.openxmlformats.org/officeDocument/2006/relationships/hyperlink" Target="https://en.wikipedia.org/wiki/Working_group" TargetMode="External"/></Relationships>
</file>

<file path=ppt/slides/_rels/slide107.xml.rels><?xml version="1.0" encoding="UTF-8" standalone="yes"?>
<Relationships xmlns="http://schemas.openxmlformats.org/package/2006/relationships"><Relationship Id="rId2" Type="http://schemas.openxmlformats.org/officeDocument/2006/relationships/hyperlink" Target="https://www.hierarchystructure.com/common-organizational-structures-seen-small-businesses/" TargetMode="Externa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hyperlink" Target="https://managementmania.com/en/formal-organizational-structure"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hyperlink" Target="http://www.referenceforbusiness.com/knowledge/Debate.html" TargetMode="Externa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hyperlink" Target="https://en.wikipedia.org/wiki/Management_by_objectives" TargetMode="External"/><Relationship Id="rId2" Type="http://schemas.openxmlformats.org/officeDocument/2006/relationships/hyperlink" Target="https://en.wikipedia.org/wiki/Peter_Drucker" TargetMode="External"/><Relationship Id="rId1" Type="http://schemas.openxmlformats.org/officeDocument/2006/relationships/slideLayout" Target="../slideLayouts/slideLayout7.xml"/><Relationship Id="rId4" Type="http://schemas.openxmlformats.org/officeDocument/2006/relationships/hyperlink" Target="https://en.wikipedia.org/wiki/Manager_(disambiguation)" TargetMode="External"/></Relationships>
</file>

<file path=ppt/slides/_rels/slide132.xml.rels><?xml version="1.0" encoding="UTF-8" standalone="yes"?>
<Relationships xmlns="http://schemas.openxmlformats.org/package/2006/relationships"><Relationship Id="rId8" Type="http://schemas.openxmlformats.org/officeDocument/2006/relationships/hyperlink" Target="https://en.wikipedia.org/wiki/Goal" TargetMode="External"/><Relationship Id="rId3" Type="http://schemas.openxmlformats.org/officeDocument/2006/relationships/hyperlink" Target="https://en.wikipedia.org/wiki/Performance_management" TargetMode="External"/><Relationship Id="rId7" Type="http://schemas.openxmlformats.org/officeDocument/2006/relationships/hyperlink" Target="https://en.wikipedia.org/wiki/Wikipedia:Citation_needed" TargetMode="External"/><Relationship Id="rId2" Type="http://schemas.openxmlformats.org/officeDocument/2006/relationships/hyperlink" Target="https://en.wikipedia.org/wiki/Employee" TargetMode="External"/><Relationship Id="rId1" Type="http://schemas.openxmlformats.org/officeDocument/2006/relationships/slideLayout" Target="../slideLayouts/slideLayout7.xml"/><Relationship Id="rId6" Type="http://schemas.openxmlformats.org/officeDocument/2006/relationships/hyperlink" Target="https://en.wikipedia.org/wiki/George_S._Odiorne" TargetMode="External"/><Relationship Id="rId5" Type="http://schemas.openxmlformats.org/officeDocument/2006/relationships/hyperlink" Target="https://en.wikipedia.org/wiki/Management_by_objectives" TargetMode="External"/><Relationship Id="rId4" Type="http://schemas.openxmlformats.org/officeDocument/2006/relationships/hyperlink" Target="https://en.wikipedia.org/wiki/Goal-setting" TargetMode="External"/></Relationships>
</file>

<file path=ppt/slides/_rels/slide133.xml.rels><?xml version="1.0" encoding="UTF-8" standalone="yes"?>
<Relationships xmlns="http://schemas.openxmlformats.org/package/2006/relationships"><Relationship Id="rId3" Type="http://schemas.openxmlformats.org/officeDocument/2006/relationships/hyperlink" Target="https://en.wikipedia.org/wiki/Management_information_system" TargetMode="External"/><Relationship Id="rId2" Type="http://schemas.openxmlformats.org/officeDocument/2006/relationships/hyperlink" Target="https://en.wikipedia.org/wiki/Information_system" TargetMode="External"/><Relationship Id="rId1" Type="http://schemas.openxmlformats.org/officeDocument/2006/relationships/slideLayout" Target="../slideLayouts/slideLayout7.xml"/><Relationship Id="rId5" Type="http://schemas.openxmlformats.org/officeDocument/2006/relationships/hyperlink" Target="https://en.wikipedia.org/wiki/Company" TargetMode="External"/><Relationship Id="rId4" Type="http://schemas.openxmlformats.org/officeDocument/2006/relationships/hyperlink" Target="https://en.wikipedia.org/wiki/Decision-making" TargetMode="External"/></Relationships>
</file>

<file path=ppt/slides/_rels/slide134.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60.png"/></Relationships>
</file>

<file path=ppt/slides/_rels/slide3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4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7.xml"/><Relationship Id="rId4" Type="http://schemas.openxmlformats.org/officeDocument/2006/relationships/image" Target="../media/image93.png"/></Relationships>
</file>

<file path=ppt/slides/_rels/slide52.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7.xml"/><Relationship Id="rId4" Type="http://schemas.openxmlformats.org/officeDocument/2006/relationships/image" Target="../media/image100.png"/></Relationships>
</file>

<file path=ppt/slides/_rels/slide5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7.xml"/><Relationship Id="rId4" Type="http://schemas.openxmlformats.org/officeDocument/2006/relationships/image" Target="../media/image105.png"/></Relationships>
</file>

<file path=ppt/slides/_rels/slide5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7.xml"/><Relationship Id="rId4" Type="http://schemas.openxmlformats.org/officeDocument/2006/relationships/image" Target="../media/image108.png"/></Relationships>
</file>

<file path=ppt/slides/_rels/slide5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7.xml"/><Relationship Id="rId5" Type="http://schemas.openxmlformats.org/officeDocument/2006/relationships/image" Target="../media/image112.png"/><Relationship Id="rId4" Type="http://schemas.openxmlformats.org/officeDocument/2006/relationships/image" Target="../media/image111.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7.xml"/><Relationship Id="rId4" Type="http://schemas.openxmlformats.org/officeDocument/2006/relationships/image" Target="../media/image125.png"/></Relationships>
</file>

<file path=ppt/slides/_rels/slide69.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70.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hyperlink" Target="http://mymbaguide.com/joint-stock-company-meaning-advantages-disadvantages/" TargetMode="Externa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438400" y="2438400"/>
            <a:ext cx="4486275" cy="1266825"/>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990600" y="685800"/>
            <a:ext cx="6924675" cy="647700"/>
          </a:xfrm>
          <a:prstGeom prst="rect">
            <a:avLst/>
          </a:prstGeom>
          <a:noFill/>
          <a:ln w="9525">
            <a:noFill/>
            <a:miter lim="800000"/>
            <a:headEnd/>
            <a:tailEnd/>
          </a:ln>
          <a:effectLst/>
        </p:spPr>
      </p:pic>
      <p:pic>
        <p:nvPicPr>
          <p:cNvPr id="10242" name="Picture 2"/>
          <p:cNvPicPr>
            <a:picLocks noChangeAspect="1" noChangeArrowheads="1"/>
          </p:cNvPicPr>
          <p:nvPr/>
        </p:nvPicPr>
        <p:blipFill>
          <a:blip r:embed="rId3"/>
          <a:srcRect/>
          <a:stretch>
            <a:fillRect/>
          </a:stretch>
        </p:blipFill>
        <p:spPr bwMode="auto">
          <a:xfrm>
            <a:off x="381000" y="1676400"/>
            <a:ext cx="8267700" cy="1724025"/>
          </a:xfrm>
          <a:prstGeom prst="rect">
            <a:avLst/>
          </a:prstGeom>
          <a:noFill/>
          <a:ln w="9525">
            <a:noFill/>
            <a:miter lim="800000"/>
            <a:headEnd/>
            <a:tailEnd/>
          </a:ln>
          <a:effectLst/>
        </p:spPr>
      </p:pic>
      <p:pic>
        <p:nvPicPr>
          <p:cNvPr id="10243" name="Picture 3"/>
          <p:cNvPicPr>
            <a:picLocks noChangeAspect="1" noChangeArrowheads="1"/>
          </p:cNvPicPr>
          <p:nvPr/>
        </p:nvPicPr>
        <p:blipFill>
          <a:blip r:embed="rId4"/>
          <a:srcRect/>
          <a:stretch>
            <a:fillRect/>
          </a:stretch>
        </p:blipFill>
        <p:spPr bwMode="auto">
          <a:xfrm>
            <a:off x="533400" y="3429000"/>
            <a:ext cx="8296275" cy="3057525"/>
          </a:xfrm>
          <a:prstGeom prst="rect">
            <a:avLst/>
          </a:prstGeom>
          <a:noFill/>
          <a:ln w="9525">
            <a:noFill/>
            <a:miter lim="800000"/>
            <a:headEnd/>
            <a:tailEnd/>
          </a:ln>
          <a:effectLst/>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153400" cy="6129050"/>
          </a:xfrm>
          <a:prstGeom prst="rect">
            <a:avLst/>
          </a:prstGeom>
        </p:spPr>
        <p:txBody>
          <a:bodyPr wrap="square">
            <a:spAutoFit/>
          </a:bodyPr>
          <a:lstStyle/>
          <a:p>
            <a:pPr algn="just">
              <a:lnSpc>
                <a:spcPct val="150000"/>
              </a:lnSpc>
            </a:pPr>
            <a:r>
              <a:rPr lang="en-US" sz="2400" b="1" dirty="0" smtClean="0"/>
              <a:t>2. Staffing is a pervasive activity-</a:t>
            </a:r>
            <a:r>
              <a:rPr lang="en-US" sz="2400" dirty="0" smtClean="0"/>
              <a:t> As staffing function is carried out by all mangers and in all types of concerns where business activities are carried out.</a:t>
            </a:r>
          </a:p>
          <a:p>
            <a:pPr algn="just">
              <a:lnSpc>
                <a:spcPct val="150000"/>
              </a:lnSpc>
            </a:pPr>
            <a:r>
              <a:rPr lang="en-US" sz="2400" b="1" dirty="0" smtClean="0"/>
              <a:t>3. Staffing is a continuous activity-</a:t>
            </a:r>
            <a:r>
              <a:rPr lang="en-US" sz="2400" dirty="0" smtClean="0"/>
              <a:t> This is because staffing function continues throughout the life of an organization due to the transfers and promotions that take place.</a:t>
            </a:r>
          </a:p>
          <a:p>
            <a:pPr algn="just">
              <a:lnSpc>
                <a:spcPct val="150000"/>
              </a:lnSpc>
            </a:pPr>
            <a:r>
              <a:rPr lang="en-US" sz="2400" b="1" dirty="0" smtClean="0"/>
              <a:t>4. The basis of staffing function is efficient management of </a:t>
            </a:r>
            <a:r>
              <a:rPr lang="en-US" sz="2400" b="1" dirty="0" err="1" smtClean="0"/>
              <a:t>personnels</a:t>
            </a:r>
            <a:r>
              <a:rPr lang="en-US" sz="2400" b="1" dirty="0" smtClean="0"/>
              <a:t>-</a:t>
            </a:r>
            <a:r>
              <a:rPr lang="en-US" sz="2400" dirty="0" smtClean="0"/>
              <a:t> Human resources can be efficiently managed by a system or proper procedure, that is, recruitment, selection, placement, training and development, providing remuneration, etc.</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09600"/>
            <a:ext cx="8229600" cy="5632311"/>
          </a:xfrm>
          <a:prstGeom prst="rect">
            <a:avLst/>
          </a:prstGeom>
        </p:spPr>
        <p:txBody>
          <a:bodyPr wrap="square">
            <a:spAutoFit/>
          </a:bodyPr>
          <a:lstStyle/>
          <a:p>
            <a:pPr algn="just">
              <a:lnSpc>
                <a:spcPct val="150000"/>
              </a:lnSpc>
            </a:pPr>
            <a:r>
              <a:rPr lang="en-US" sz="2400" b="1" dirty="0" smtClean="0"/>
              <a:t>5. Staffing helps in placing right men at the right job.</a:t>
            </a:r>
            <a:r>
              <a:rPr lang="en-US" sz="2400" dirty="0" smtClean="0"/>
              <a:t> It can be done effectively through proper recruitment procedures and then finally selecting the most suitable candidate as per the job requirements.</a:t>
            </a:r>
          </a:p>
          <a:p>
            <a:pPr algn="just">
              <a:lnSpc>
                <a:spcPct val="150000"/>
              </a:lnSpc>
            </a:pPr>
            <a:r>
              <a:rPr lang="en-US" sz="2400" b="1" dirty="0" smtClean="0"/>
              <a:t>6. Staffing is performed by all managers</a:t>
            </a:r>
            <a:r>
              <a:rPr lang="en-US" sz="2400" dirty="0" smtClean="0"/>
              <a:t> depending upon the nature of business, size of the company, qualifications and skills of </a:t>
            </a:r>
            <a:r>
              <a:rPr lang="en-US" sz="2400" dirty="0" err="1" smtClean="0"/>
              <a:t>managers,etc</a:t>
            </a:r>
            <a:r>
              <a:rPr lang="en-US" sz="2400" dirty="0" smtClean="0"/>
              <a:t>. In small companies, the top management generally performs this function. In medium and small scale enterprise, it is performed especially by the personnel department of that concern.</a:t>
            </a:r>
            <a:endParaRPr lang="en-US" sz="2400"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28800" y="228600"/>
            <a:ext cx="5445209" cy="461665"/>
          </a:xfrm>
          <a:prstGeom prst="rect">
            <a:avLst/>
          </a:prstGeom>
        </p:spPr>
        <p:txBody>
          <a:bodyPr wrap="none">
            <a:spAutoFit/>
          </a:bodyPr>
          <a:lstStyle/>
          <a:p>
            <a:r>
              <a:rPr lang="en-US" sz="2400" b="1" dirty="0" smtClean="0"/>
              <a:t>DIRECTING FUNCTION OF MANAGEMENT</a:t>
            </a:r>
            <a:endParaRPr lang="en-US" sz="2400" b="1" dirty="0"/>
          </a:p>
        </p:txBody>
      </p:sp>
      <p:sp>
        <p:nvSpPr>
          <p:cNvPr id="3" name="Rectangle 2"/>
          <p:cNvSpPr/>
          <p:nvPr/>
        </p:nvSpPr>
        <p:spPr>
          <a:xfrm>
            <a:off x="152400" y="762000"/>
            <a:ext cx="8839200" cy="5632311"/>
          </a:xfrm>
          <a:prstGeom prst="rect">
            <a:avLst/>
          </a:prstGeom>
        </p:spPr>
        <p:txBody>
          <a:bodyPr wrap="square">
            <a:spAutoFit/>
          </a:bodyPr>
          <a:lstStyle/>
          <a:p>
            <a:pPr algn="just">
              <a:lnSpc>
                <a:spcPct val="150000"/>
              </a:lnSpc>
            </a:pPr>
            <a:r>
              <a:rPr lang="en-US" sz="2000" b="1" dirty="0" smtClean="0"/>
              <a:t>DIRECTING</a:t>
            </a:r>
            <a:r>
              <a:rPr lang="en-US" sz="2000" dirty="0" smtClean="0"/>
              <a:t> is said to be a process in which the managers instruct, guide and oversee the performance of the workers to achieve predetermined goals. Directing is said to be the heart of management process. </a:t>
            </a:r>
            <a:r>
              <a:rPr lang="en-US" sz="2000" dirty="0" smtClean="0">
                <a:hlinkClick r:id="rId2"/>
              </a:rPr>
              <a:t>Planning</a:t>
            </a:r>
            <a:r>
              <a:rPr lang="en-US" sz="2000" dirty="0" smtClean="0"/>
              <a:t>, </a:t>
            </a:r>
            <a:r>
              <a:rPr lang="en-US" sz="2000" dirty="0" smtClean="0">
                <a:hlinkClick r:id="rId3"/>
              </a:rPr>
              <a:t>organizing</a:t>
            </a:r>
            <a:r>
              <a:rPr lang="en-US" sz="2000" dirty="0" smtClean="0"/>
              <a:t>, staffing have got no importance if direction function does not take place.</a:t>
            </a:r>
          </a:p>
          <a:p>
            <a:pPr algn="just">
              <a:lnSpc>
                <a:spcPct val="150000"/>
              </a:lnSpc>
            </a:pPr>
            <a:r>
              <a:rPr lang="en-US" sz="2000" dirty="0" smtClean="0"/>
              <a:t>Directing initiates action and it is from here actual work starts. Direction is said to be consisting of human factors. In simple words, it can be described as providing guidance to workers is doing work. In field of management, direction is said to be all those activities which are designed to encourage the subordinates to work effectively and efficiently. According to Human, “Directing consists of process or technique by which instruction can be issued and operations can be carried out as originally planned” Therefore, Directing is the function of guiding, inspiring, overseeing and instructing people towards accomplishment of organizational goals.</a:t>
            </a:r>
            <a:endParaRPr lang="en-US" sz="2000"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001000" cy="5170646"/>
          </a:xfrm>
          <a:prstGeom prst="rect">
            <a:avLst/>
          </a:prstGeom>
        </p:spPr>
        <p:txBody>
          <a:bodyPr wrap="square">
            <a:spAutoFit/>
          </a:bodyPr>
          <a:lstStyle/>
          <a:p>
            <a:pPr algn="just">
              <a:lnSpc>
                <a:spcPct val="150000"/>
              </a:lnSpc>
            </a:pPr>
            <a:r>
              <a:rPr lang="en-US" sz="2000" dirty="0" smtClean="0"/>
              <a:t>Direction has got following characteristics:</a:t>
            </a:r>
          </a:p>
          <a:p>
            <a:pPr algn="just">
              <a:lnSpc>
                <a:spcPct val="150000"/>
              </a:lnSpc>
            </a:pPr>
            <a:r>
              <a:rPr lang="en-US" sz="2000" b="1" dirty="0" smtClean="0"/>
              <a:t>Pervasive Function -</a:t>
            </a:r>
            <a:r>
              <a:rPr lang="en-US" sz="2000" dirty="0" smtClean="0"/>
              <a:t> Directing is required at all levels of organization. Every manager provides guidance and inspiration to his subordinates.</a:t>
            </a:r>
          </a:p>
          <a:p>
            <a:pPr algn="just">
              <a:lnSpc>
                <a:spcPct val="150000"/>
              </a:lnSpc>
            </a:pPr>
            <a:r>
              <a:rPr lang="en-US" sz="2000" b="1" dirty="0" smtClean="0"/>
              <a:t>Continuous Activity -</a:t>
            </a:r>
            <a:r>
              <a:rPr lang="en-US" sz="2000" dirty="0" smtClean="0"/>
              <a:t> Direction is a continuous activity as it continuous throughout the life of organization.</a:t>
            </a:r>
          </a:p>
          <a:p>
            <a:pPr algn="just">
              <a:lnSpc>
                <a:spcPct val="150000"/>
              </a:lnSpc>
            </a:pPr>
            <a:r>
              <a:rPr lang="en-US" sz="2000" b="1" dirty="0" smtClean="0"/>
              <a:t>Human Factor -</a:t>
            </a:r>
            <a:r>
              <a:rPr lang="en-US" sz="2000" dirty="0" smtClean="0"/>
              <a:t> Directing function is related to subordinates and therefore it is related to human factor. Since human factor is complex and </a:t>
            </a:r>
            <a:r>
              <a:rPr lang="en-US" sz="2000" dirty="0" err="1" smtClean="0"/>
              <a:t>behaviour</a:t>
            </a:r>
            <a:r>
              <a:rPr lang="en-US" sz="2000" dirty="0" smtClean="0"/>
              <a:t> is unpredictable, direction function becomes important.</a:t>
            </a:r>
          </a:p>
          <a:p>
            <a:pPr algn="just">
              <a:lnSpc>
                <a:spcPct val="150000"/>
              </a:lnSpc>
            </a:pPr>
            <a:r>
              <a:rPr lang="en-US" sz="2000" b="1" dirty="0" smtClean="0"/>
              <a:t>Creative Activity -</a:t>
            </a:r>
            <a:r>
              <a:rPr lang="en-US" sz="2000" dirty="0" smtClean="0"/>
              <a:t> Direction function helps in converting plans into performance. Without this function, people become inactive and physical resources are meaningless.</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457200"/>
            <a:ext cx="7696200" cy="3737946"/>
          </a:xfrm>
          <a:prstGeom prst="rect">
            <a:avLst/>
          </a:prstGeom>
        </p:spPr>
        <p:txBody>
          <a:bodyPr wrap="square">
            <a:spAutoFit/>
          </a:bodyPr>
          <a:lstStyle/>
          <a:p>
            <a:pPr algn="just">
              <a:lnSpc>
                <a:spcPct val="150000"/>
              </a:lnSpc>
            </a:pPr>
            <a:r>
              <a:rPr lang="en-US" sz="2000" b="1" dirty="0" smtClean="0"/>
              <a:t>Executive Function -</a:t>
            </a:r>
            <a:r>
              <a:rPr lang="en-US" sz="2000" dirty="0" smtClean="0"/>
              <a:t> Direction function is carried out by all managers and executives at all levels throughout the working of an enterprise, a subordinate receives instructions from his superior only.</a:t>
            </a:r>
          </a:p>
          <a:p>
            <a:pPr algn="just">
              <a:lnSpc>
                <a:spcPct val="150000"/>
              </a:lnSpc>
            </a:pPr>
            <a:r>
              <a:rPr lang="en-US" sz="2000" b="1" dirty="0" smtClean="0"/>
              <a:t>Delegate Function -</a:t>
            </a:r>
            <a:r>
              <a:rPr lang="en-US" sz="2000" dirty="0" smtClean="0"/>
              <a:t> Direction is supposed to be a function dealing with human beings. Human </a:t>
            </a:r>
            <a:r>
              <a:rPr lang="en-US" sz="2000" dirty="0" err="1" smtClean="0"/>
              <a:t>behaviour</a:t>
            </a:r>
            <a:r>
              <a:rPr lang="en-US" sz="2000" dirty="0" smtClean="0"/>
              <a:t> is unpredictable by nature and conditioning the people’s </a:t>
            </a:r>
            <a:r>
              <a:rPr lang="en-US" sz="2000" dirty="0" err="1" smtClean="0"/>
              <a:t>behaviour</a:t>
            </a:r>
            <a:r>
              <a:rPr lang="en-US" sz="2000" dirty="0" smtClean="0"/>
              <a:t> towards the goals of the enterprise is what the executive does in this function. Therefore, it is termed as having delicacy in it to tackle human </a:t>
            </a:r>
            <a:r>
              <a:rPr lang="en-US" sz="2000" dirty="0" err="1" smtClean="0"/>
              <a:t>behaviour</a:t>
            </a:r>
            <a:r>
              <a:rPr lang="en-US" sz="2000" dirty="0" smtClean="0"/>
              <a:t>.</a:t>
            </a:r>
            <a:endParaRPr lang="en-US" sz="2000"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304800"/>
            <a:ext cx="4075475" cy="461665"/>
          </a:xfrm>
          <a:prstGeom prst="rect">
            <a:avLst/>
          </a:prstGeom>
        </p:spPr>
        <p:txBody>
          <a:bodyPr wrap="none">
            <a:spAutoFit/>
          </a:bodyPr>
          <a:lstStyle/>
          <a:p>
            <a:r>
              <a:rPr lang="en-US" sz="2400" b="1" dirty="0" smtClean="0"/>
              <a:t>ORGANIZATIONAL STRUCTURE</a:t>
            </a:r>
            <a:endParaRPr lang="en-US" sz="2400" b="1" dirty="0"/>
          </a:p>
        </p:txBody>
      </p:sp>
      <p:sp>
        <p:nvSpPr>
          <p:cNvPr id="3" name="Rectangle 2"/>
          <p:cNvSpPr/>
          <p:nvPr/>
        </p:nvSpPr>
        <p:spPr>
          <a:xfrm>
            <a:off x="533400" y="914400"/>
            <a:ext cx="8153400" cy="4467057"/>
          </a:xfrm>
          <a:prstGeom prst="rect">
            <a:avLst/>
          </a:prstGeom>
        </p:spPr>
        <p:txBody>
          <a:bodyPr wrap="square">
            <a:spAutoFit/>
          </a:bodyPr>
          <a:lstStyle/>
          <a:p>
            <a:pPr algn="just">
              <a:lnSpc>
                <a:spcPct val="150000"/>
              </a:lnSpc>
            </a:pPr>
            <a:r>
              <a:rPr lang="en-US" sz="2400" dirty="0" smtClean="0"/>
              <a:t>An </a:t>
            </a:r>
            <a:r>
              <a:rPr lang="en-US" sz="2400" b="1" dirty="0" smtClean="0"/>
              <a:t>organizational structure</a:t>
            </a:r>
            <a:r>
              <a:rPr lang="en-US" sz="2400" dirty="0" smtClean="0"/>
              <a:t> defines how activities such as </a:t>
            </a:r>
            <a:r>
              <a:rPr lang="en-US" sz="2400" b="1" dirty="0" smtClean="0">
                <a:hlinkClick r:id="rId2" tooltip="Task allocation"/>
              </a:rPr>
              <a:t>task allocation</a:t>
            </a:r>
            <a:r>
              <a:rPr lang="en-US" sz="2400" dirty="0" smtClean="0"/>
              <a:t>, coordination and supervision are directed toward the achievement of organizational aims.</a:t>
            </a:r>
            <a:r>
              <a:rPr lang="en-US" sz="2400" baseline="30000" dirty="0" smtClean="0">
                <a:hlinkClick r:id="rId3"/>
              </a:rPr>
              <a:t>[1]</a:t>
            </a:r>
            <a:r>
              <a:rPr lang="en-US" sz="2400" dirty="0" smtClean="0"/>
              <a:t> Organizations need to be efficient, flexible, innovative and caring in order to achieve a sustainable competitive advantage.</a:t>
            </a:r>
            <a:r>
              <a:rPr lang="en-US" sz="2400" baseline="30000" dirty="0" smtClean="0">
                <a:hlinkClick r:id="rId3"/>
              </a:rPr>
              <a:t>[2]</a:t>
            </a:r>
            <a:r>
              <a:rPr lang="en-US" sz="2400" dirty="0" smtClean="0"/>
              <a:t> Organizational structure can also be considered as the viewing glass or perspective through which individuals see their organization and its environment.</a:t>
            </a:r>
            <a:r>
              <a:rPr lang="en-US" sz="2400" baseline="30000" dirty="0" smtClean="0">
                <a:hlinkClick r:id="rId3"/>
              </a:rPr>
              <a:t>[3]</a:t>
            </a:r>
            <a:endParaRPr lang="en-US" sz="2400"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8229600" cy="5262979"/>
          </a:xfrm>
          <a:prstGeom prst="rect">
            <a:avLst/>
          </a:prstGeom>
        </p:spPr>
        <p:txBody>
          <a:bodyPr wrap="square">
            <a:spAutoFit/>
          </a:bodyPr>
          <a:lstStyle/>
          <a:p>
            <a:pPr algn="just"/>
            <a:r>
              <a:rPr lang="en-US" sz="2400" dirty="0" smtClean="0"/>
              <a:t>An organization can be structured in many different ways, depending on its objectives. The structure of an organization will determine the modes in which it operates and performs. Organizational structure allows the expressed allocation of responsibilities for different functions and processes to different entities such as the </a:t>
            </a:r>
            <a:r>
              <a:rPr lang="en-US" sz="2400" dirty="0" smtClean="0">
                <a:hlinkClick r:id="rId2" tooltip="Branch (banking)"/>
              </a:rPr>
              <a:t>branch</a:t>
            </a:r>
            <a:r>
              <a:rPr lang="en-US" sz="2400" dirty="0" smtClean="0"/>
              <a:t>, </a:t>
            </a:r>
            <a:r>
              <a:rPr lang="en-US" sz="2400" dirty="0" smtClean="0">
                <a:hlinkClick r:id="rId3" tooltip="Departmentalization"/>
              </a:rPr>
              <a:t>department</a:t>
            </a:r>
            <a:r>
              <a:rPr lang="en-US" sz="2400" dirty="0" smtClean="0"/>
              <a:t>, </a:t>
            </a:r>
            <a:r>
              <a:rPr lang="en-US" sz="2400" dirty="0" smtClean="0">
                <a:hlinkClick r:id="rId4" tooltip="Working group"/>
              </a:rPr>
              <a:t>workgroup</a:t>
            </a:r>
            <a:r>
              <a:rPr lang="en-US" sz="2400" dirty="0" smtClean="0"/>
              <a:t>, and </a:t>
            </a:r>
            <a:r>
              <a:rPr lang="en-US" sz="2400" dirty="0" smtClean="0">
                <a:hlinkClick r:id="rId5" tooltip="Employee"/>
              </a:rPr>
              <a:t>individual</a:t>
            </a:r>
            <a:r>
              <a:rPr lang="en-US" sz="2400" dirty="0" smtClean="0"/>
              <a:t>.</a:t>
            </a:r>
          </a:p>
          <a:p>
            <a:pPr algn="just"/>
            <a:r>
              <a:rPr lang="en-US" sz="2400" dirty="0" smtClean="0"/>
              <a:t>Organizational structure affects organizational action in two ways:</a:t>
            </a:r>
          </a:p>
          <a:p>
            <a:pPr marL="457200" indent="-457200" algn="just">
              <a:buFont typeface="+mj-lt"/>
              <a:buAutoNum type="arabicPeriod"/>
            </a:pPr>
            <a:r>
              <a:rPr lang="en-US" sz="2400" dirty="0" smtClean="0"/>
              <a:t>it provides the foundation on which standard operating procedures and routines rest.</a:t>
            </a:r>
          </a:p>
          <a:p>
            <a:pPr marL="457200" indent="-457200" algn="just">
              <a:buFont typeface="+mj-lt"/>
              <a:buAutoNum type="arabicPeriod"/>
            </a:pPr>
            <a:r>
              <a:rPr lang="en-US" sz="2400" dirty="0" smtClean="0"/>
              <a:t>it determines which individuals get to participate in which decision-making processes, and thus to what extent their views shape the organization’s actions.</a:t>
            </a:r>
            <a:r>
              <a:rPr lang="en-US" sz="2400" baseline="30000" dirty="0" smtClean="0">
                <a:hlinkClick r:id="rId6"/>
              </a:rPr>
              <a:t>[3]</a:t>
            </a:r>
            <a:endParaRPr lang="en-US" sz="2400"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05800" cy="830997"/>
          </a:xfrm>
          <a:prstGeom prst="rect">
            <a:avLst/>
          </a:prstGeom>
        </p:spPr>
        <p:txBody>
          <a:bodyPr wrap="square">
            <a:spAutoFit/>
          </a:bodyPr>
          <a:lstStyle/>
          <a:p>
            <a:r>
              <a:rPr lang="en-US" sz="2400" b="1" dirty="0" smtClean="0"/>
              <a:t>The broadest kind of organizational structure are as mentioned below:</a:t>
            </a:r>
            <a:endParaRPr lang="en-US" sz="2400" dirty="0"/>
          </a:p>
        </p:txBody>
      </p:sp>
      <p:sp>
        <p:nvSpPr>
          <p:cNvPr id="3" name="Rectangle 2"/>
          <p:cNvSpPr/>
          <p:nvPr/>
        </p:nvSpPr>
        <p:spPr>
          <a:xfrm>
            <a:off x="533400" y="1219200"/>
            <a:ext cx="8001000" cy="5078313"/>
          </a:xfrm>
          <a:prstGeom prst="rect">
            <a:avLst/>
          </a:prstGeom>
        </p:spPr>
        <p:txBody>
          <a:bodyPr wrap="square">
            <a:spAutoFit/>
          </a:bodyPr>
          <a:lstStyle/>
          <a:p>
            <a:pPr algn="just"/>
            <a:r>
              <a:rPr lang="en-US" b="1" dirty="0" smtClean="0"/>
              <a:t>1. Administrative Structures</a:t>
            </a:r>
          </a:p>
          <a:p>
            <a:pPr algn="just"/>
            <a:r>
              <a:rPr lang="en-US" dirty="0" smtClean="0"/>
              <a:t>Administrative structures include a specific level of regularization. They are preferably suitable for greater scale or larger multifaceted organizations, most compelling on an extraordinary structure. The stress between non- administrative and administrative structures is resounded difference between gradual and automatic structures.</a:t>
            </a:r>
          </a:p>
          <a:p>
            <a:pPr algn="just"/>
            <a:r>
              <a:rPr lang="en-US" b="1" dirty="0" smtClean="0"/>
              <a:t>2. Functional Structure</a:t>
            </a:r>
          </a:p>
          <a:p>
            <a:pPr algn="just"/>
            <a:r>
              <a:rPr lang="en-US" dirty="0" smtClean="0"/>
              <a:t>Functional Structure organizational is a structure which includes undertakings like supervision, direction, management, and allocation of responsibilities. The organizational structure selects how the processes and presentations of the organization can carry. The </a:t>
            </a:r>
            <a:r>
              <a:rPr lang="en-US" u="sng" dirty="0" smtClean="0">
                <a:hlinkClick r:id="rId2"/>
              </a:rPr>
              <a:t>communication organization structure</a:t>
            </a:r>
            <a:r>
              <a:rPr lang="en-US" dirty="0" smtClean="0"/>
              <a:t> narrates to how the associate in a company are gathered and to whom can they report. One unoriginal means of establishing individual is done function. Few collective activities in a company contain marketing, HR, manufacture, and bookkeeping. The benefits and importance of functional structure include quick decision making as the members of the group are able to interconnect effortlessly with each other. Also, since the members already own same sets of skill and interests’ individuals in this type of structures can easily learn from each other.</a:t>
            </a:r>
            <a:endParaRPr 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609600" y="304800"/>
            <a:ext cx="8229600" cy="6046271"/>
          </a:xfrm>
          <a:prstGeom prst="rect">
            <a:avLst/>
          </a:prstGeom>
        </p:spPr>
        <p:txBody>
          <a:bodyPr wrap="square">
            <a:spAutoFit/>
          </a:bodyPr>
          <a:lstStyle/>
          <a:p>
            <a:pPr algn="just">
              <a:lnSpc>
                <a:spcPct val="150000"/>
              </a:lnSpc>
            </a:pPr>
            <a:r>
              <a:rPr lang="en-US" sz="2000" b="1" dirty="0" smtClean="0"/>
              <a:t>3. Divisional Structure</a:t>
            </a:r>
          </a:p>
          <a:p>
            <a:pPr algn="just">
              <a:lnSpc>
                <a:spcPct val="150000"/>
              </a:lnSpc>
            </a:pPr>
            <a:r>
              <a:rPr lang="en-US" sz="2000" dirty="0" smtClean="0"/>
              <a:t>The divisional structure, which is also called as product structure is an arrangement of a business that breakdowns the organization into separation which is self-concerned with. A division is self-oriented and includes groups of functionalities that execute to make a product. It plans to operate and enter like a distinct revenue or business center.</a:t>
            </a:r>
          </a:p>
          <a:p>
            <a:pPr algn="just">
              <a:lnSpc>
                <a:spcPct val="150000"/>
              </a:lnSpc>
            </a:pPr>
            <a:r>
              <a:rPr lang="en-US" sz="2000" b="1" dirty="0" smtClean="0"/>
              <a:t>4. Matrix Structure</a:t>
            </a:r>
          </a:p>
          <a:p>
            <a:pPr algn="just">
              <a:lnSpc>
                <a:spcPct val="150000"/>
              </a:lnSpc>
            </a:pPr>
            <a:r>
              <a:rPr lang="en-US" sz="2000" dirty="0" smtClean="0"/>
              <a:t>The roles and duties incline to be considerably more complex defined in the matrix structure. The matrix structure bonds employees by both function as well as the product. A matrix company over and over again exploits and develops groups of staffs to accomplish the task, so as to take advantage of the power and in order to hide the weaknesses, of reorganized and practical forms.</a:t>
            </a:r>
            <a:endParaRPr lang="en-US" sz="2000"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7000" y="152400"/>
            <a:ext cx="4572000" cy="400110"/>
          </a:xfrm>
          <a:prstGeom prst="rect">
            <a:avLst/>
          </a:prstGeom>
        </p:spPr>
        <p:txBody>
          <a:bodyPr>
            <a:spAutoFit/>
          </a:bodyPr>
          <a:lstStyle/>
          <a:p>
            <a:r>
              <a:rPr lang="en-US" sz="2000" b="1" dirty="0" smtClean="0"/>
              <a:t>LINEAR ORGANIZATIONAL STRUCTURE</a:t>
            </a:r>
            <a:endParaRPr lang="en-US" sz="2000" b="1" dirty="0"/>
          </a:p>
        </p:txBody>
      </p:sp>
      <p:sp>
        <p:nvSpPr>
          <p:cNvPr id="3" name="Rectangle 2"/>
          <p:cNvSpPr/>
          <p:nvPr/>
        </p:nvSpPr>
        <p:spPr>
          <a:xfrm>
            <a:off x="609600" y="609600"/>
            <a:ext cx="8077200" cy="2251065"/>
          </a:xfrm>
          <a:prstGeom prst="rect">
            <a:avLst/>
          </a:prstGeom>
        </p:spPr>
        <p:txBody>
          <a:bodyPr wrap="square">
            <a:spAutoFit/>
          </a:bodyPr>
          <a:lstStyle/>
          <a:p>
            <a:pPr algn="just">
              <a:lnSpc>
                <a:spcPct val="150000"/>
              </a:lnSpc>
            </a:pPr>
            <a:r>
              <a:rPr lang="en-US" sz="2400" dirty="0" smtClean="0"/>
              <a:t>Linear organizational structure is one of the types of the formal organizational structure. Each superior has clearly assigned subordinates and each subordinate has clearly assigned superior.</a:t>
            </a:r>
            <a:endParaRPr lang="en-US" sz="2400" dirty="0"/>
          </a:p>
        </p:txBody>
      </p:sp>
      <p:sp>
        <p:nvSpPr>
          <p:cNvPr id="4" name="Rectangle 3"/>
          <p:cNvSpPr/>
          <p:nvPr/>
        </p:nvSpPr>
        <p:spPr>
          <a:xfrm>
            <a:off x="685800" y="2971800"/>
            <a:ext cx="8153400" cy="3359061"/>
          </a:xfrm>
          <a:prstGeom prst="rect">
            <a:avLst/>
          </a:prstGeom>
        </p:spPr>
        <p:txBody>
          <a:bodyPr wrap="square">
            <a:spAutoFit/>
          </a:bodyPr>
          <a:lstStyle/>
          <a:p>
            <a:pPr algn="just">
              <a:lnSpc>
                <a:spcPct val="150000"/>
              </a:lnSpc>
            </a:pPr>
            <a:r>
              <a:rPr lang="en-US" sz="2400" b="1" dirty="0" smtClean="0"/>
              <a:t>Linear organizational structure</a:t>
            </a:r>
            <a:r>
              <a:rPr lang="en-US" sz="2400" dirty="0" smtClean="0"/>
              <a:t> is one of the types of the </a:t>
            </a:r>
            <a:r>
              <a:rPr lang="en-US" sz="2400" u="sng" dirty="0" smtClean="0">
                <a:hlinkClick r:id="rId2" tooltip="Formal Organizational Structure"/>
              </a:rPr>
              <a:t>formal organizational structure</a:t>
            </a:r>
            <a:r>
              <a:rPr lang="en-US" sz="2400" dirty="0" smtClean="0"/>
              <a:t>. It is one of the basic organizational arrangement. The position and relations of superiority and </a:t>
            </a:r>
            <a:r>
              <a:rPr lang="en-US" sz="2400" dirty="0" err="1" smtClean="0"/>
              <a:t>inferiorityare</a:t>
            </a:r>
            <a:r>
              <a:rPr lang="en-US" sz="2400" dirty="0" smtClean="0"/>
              <a:t> arranged and oriented vertically. Each superior has clearly assigned subordinates and each subordinate has clearly assigned superior.</a:t>
            </a: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228600" y="685800"/>
            <a:ext cx="8429625" cy="3381375"/>
          </a:xfrm>
          <a:prstGeom prst="rect">
            <a:avLst/>
          </a:prstGeom>
          <a:noFill/>
          <a:ln w="9525">
            <a:noFill/>
            <a:miter lim="800000"/>
            <a:headEnd/>
            <a:tailEnd/>
          </a:ln>
          <a:effectLst/>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10" name="Picture 6" descr="Linear Organizational Structure-scheme"/>
          <p:cNvPicPr>
            <a:picLocks noChangeAspect="1" noChangeArrowheads="1"/>
          </p:cNvPicPr>
          <p:nvPr/>
        </p:nvPicPr>
        <p:blipFill>
          <a:blip r:embed="rId2"/>
          <a:srcRect/>
          <a:stretch>
            <a:fillRect/>
          </a:stretch>
        </p:blipFill>
        <p:spPr bwMode="auto">
          <a:xfrm>
            <a:off x="1143000" y="838200"/>
            <a:ext cx="6458616" cy="2856145"/>
          </a:xfrm>
          <a:prstGeom prst="rect">
            <a:avLst/>
          </a:prstGeom>
          <a:noFill/>
        </p:spPr>
      </p:pic>
      <p:sp>
        <p:nvSpPr>
          <p:cNvPr id="5" name="Rectangle 4"/>
          <p:cNvSpPr/>
          <p:nvPr/>
        </p:nvSpPr>
        <p:spPr>
          <a:xfrm>
            <a:off x="2667000" y="152400"/>
            <a:ext cx="4572000" cy="400110"/>
          </a:xfrm>
          <a:prstGeom prst="rect">
            <a:avLst/>
          </a:prstGeom>
        </p:spPr>
        <p:txBody>
          <a:bodyPr>
            <a:spAutoFit/>
          </a:bodyPr>
          <a:lstStyle/>
          <a:p>
            <a:r>
              <a:rPr lang="en-US" sz="2000" b="1" dirty="0" smtClean="0"/>
              <a:t>LINEAR ORGANIZATIONAL STRUCTURE</a:t>
            </a:r>
            <a:endParaRPr lang="en-US" sz="2000" b="1" dirty="0"/>
          </a:p>
        </p:txBody>
      </p:sp>
      <p:pic>
        <p:nvPicPr>
          <p:cNvPr id="123912" name="Picture 8" descr="Image result for linear type of organizational structure"/>
          <p:cNvPicPr>
            <a:picLocks noChangeAspect="1" noChangeArrowheads="1"/>
          </p:cNvPicPr>
          <p:nvPr/>
        </p:nvPicPr>
        <p:blipFill>
          <a:blip r:embed="rId3"/>
          <a:srcRect/>
          <a:stretch>
            <a:fillRect/>
          </a:stretch>
        </p:blipFill>
        <p:spPr bwMode="auto">
          <a:xfrm>
            <a:off x="2819400" y="3962400"/>
            <a:ext cx="3810000" cy="2066925"/>
          </a:xfrm>
          <a:prstGeom prst="rect">
            <a:avLst/>
          </a:prstGeom>
          <a:noFill/>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143000"/>
            <a:ext cx="8077200" cy="2862322"/>
          </a:xfrm>
          <a:prstGeom prst="rect">
            <a:avLst/>
          </a:prstGeom>
        </p:spPr>
        <p:txBody>
          <a:bodyPr wrap="square">
            <a:spAutoFit/>
          </a:bodyPr>
          <a:lstStyle/>
          <a:p>
            <a:pPr algn="just">
              <a:lnSpc>
                <a:spcPct val="150000"/>
              </a:lnSpc>
            </a:pPr>
            <a:r>
              <a:rPr lang="en-US" sz="2400" dirty="0" smtClean="0"/>
              <a:t>The </a:t>
            </a:r>
            <a:r>
              <a:rPr lang="en-US" sz="2400" b="1" dirty="0" smtClean="0"/>
              <a:t>functional organizational structure </a:t>
            </a:r>
            <a:r>
              <a:rPr lang="en-US" sz="2400" dirty="0" smtClean="0"/>
              <a:t>organizes the activities of a business around areas of specialization. This approach involves a considerable amount of process standardization within a business, with the real decision-making authority centered at the top of the </a:t>
            </a:r>
            <a:r>
              <a:rPr lang="en-US" sz="2400" b="1" dirty="0" smtClean="0"/>
              <a:t>organization</a:t>
            </a:r>
            <a:endParaRPr lang="en-US" sz="2400" dirty="0"/>
          </a:p>
        </p:txBody>
      </p:sp>
      <p:sp>
        <p:nvSpPr>
          <p:cNvPr id="3" name="Rectangle 2"/>
          <p:cNvSpPr/>
          <p:nvPr/>
        </p:nvSpPr>
        <p:spPr>
          <a:xfrm>
            <a:off x="2057400" y="304800"/>
            <a:ext cx="6319837" cy="461665"/>
          </a:xfrm>
          <a:prstGeom prst="rect">
            <a:avLst/>
          </a:prstGeom>
        </p:spPr>
        <p:txBody>
          <a:bodyPr wrap="square">
            <a:spAutoFit/>
          </a:bodyPr>
          <a:lstStyle/>
          <a:p>
            <a:r>
              <a:rPr lang="en-US" sz="2400" b="1" dirty="0" smtClean="0">
                <a:solidFill>
                  <a:prstClr val="black"/>
                </a:solidFill>
              </a:rPr>
              <a:t>FUNCTIONAL ORGANIZATIONAL STRUCTURE</a:t>
            </a:r>
            <a:endParaRPr lang="en-US" sz="2400" b="1"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28600"/>
            <a:ext cx="8229600" cy="3913059"/>
          </a:xfrm>
          <a:prstGeom prst="rect">
            <a:avLst/>
          </a:prstGeom>
        </p:spPr>
        <p:txBody>
          <a:bodyPr wrap="square">
            <a:spAutoFit/>
          </a:bodyPr>
          <a:lstStyle/>
          <a:p>
            <a:pPr algn="just" fontAlgn="base">
              <a:lnSpc>
                <a:spcPct val="150000"/>
              </a:lnSpc>
            </a:pPr>
            <a:r>
              <a:rPr lang="en-US" sz="2400" b="1" dirty="0" smtClean="0"/>
              <a:t>Line </a:t>
            </a:r>
            <a:r>
              <a:rPr lang="en-US" sz="2400" b="1" dirty="0" err="1" smtClean="0"/>
              <a:t>Organisational</a:t>
            </a:r>
            <a:r>
              <a:rPr lang="en-US" sz="2400" b="1" dirty="0" smtClean="0"/>
              <a:t> Structure:</a:t>
            </a:r>
          </a:p>
          <a:p>
            <a:pPr algn="just" fontAlgn="base">
              <a:lnSpc>
                <a:spcPct val="150000"/>
              </a:lnSpc>
            </a:pPr>
            <a:r>
              <a:rPr lang="en-US" sz="2400" dirty="0" smtClean="0"/>
              <a:t>A line </a:t>
            </a:r>
            <a:r>
              <a:rPr lang="en-US" sz="2400" dirty="0" err="1" smtClean="0"/>
              <a:t>organisation</a:t>
            </a:r>
            <a:r>
              <a:rPr lang="en-US" sz="2400" dirty="0" smtClean="0"/>
              <a:t> has only direct, vertical relationships between different levels in the firm. There are only line departments-departments directly involved in accomplishing the primary goal of the </a:t>
            </a:r>
            <a:r>
              <a:rPr lang="en-US" sz="2400" dirty="0" err="1" smtClean="0"/>
              <a:t>organisation</a:t>
            </a:r>
            <a:r>
              <a:rPr lang="en-US" sz="2400" dirty="0" smtClean="0"/>
              <a:t>. For example, in a typical firm, line departments include production and marketing. In a line </a:t>
            </a:r>
            <a:r>
              <a:rPr lang="en-US" sz="2400" dirty="0" err="1" smtClean="0"/>
              <a:t>organisation</a:t>
            </a:r>
            <a:r>
              <a:rPr lang="en-US" sz="2400" dirty="0" smtClean="0"/>
              <a:t> authority follows the chain of command.</a:t>
            </a:r>
            <a:endParaRPr lang="en-US" sz="2400"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2" descr="clip_image002"/>
          <p:cNvPicPr>
            <a:picLocks noChangeAspect="1" noChangeArrowheads="1"/>
          </p:cNvPicPr>
          <p:nvPr/>
        </p:nvPicPr>
        <p:blipFill>
          <a:blip r:embed="rId2"/>
          <a:srcRect/>
          <a:stretch>
            <a:fillRect/>
          </a:stretch>
        </p:blipFill>
        <p:spPr bwMode="auto">
          <a:xfrm>
            <a:off x="609600" y="304800"/>
            <a:ext cx="8096081" cy="5257800"/>
          </a:xfrm>
          <a:prstGeom prst="rect">
            <a:avLst/>
          </a:prstGeom>
          <a:noFill/>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763000" cy="6129050"/>
          </a:xfrm>
          <a:prstGeom prst="rect">
            <a:avLst/>
          </a:prstGeom>
        </p:spPr>
        <p:txBody>
          <a:bodyPr wrap="square">
            <a:spAutoFit/>
          </a:bodyPr>
          <a:lstStyle/>
          <a:p>
            <a:pPr fontAlgn="base">
              <a:lnSpc>
                <a:spcPct val="150000"/>
              </a:lnSpc>
            </a:pPr>
            <a:r>
              <a:rPr lang="en-US" sz="2400" b="1" dirty="0" smtClean="0"/>
              <a:t>Features:</a:t>
            </a:r>
            <a:endParaRPr lang="en-US" sz="2400" dirty="0" smtClean="0"/>
          </a:p>
          <a:p>
            <a:pPr fontAlgn="base">
              <a:lnSpc>
                <a:spcPct val="150000"/>
              </a:lnSpc>
            </a:pPr>
            <a:r>
              <a:rPr lang="en-US" sz="2400" dirty="0" smtClean="0"/>
              <a:t>Has only direct vertical relationships between different levels in the firm.</a:t>
            </a:r>
          </a:p>
          <a:p>
            <a:pPr fontAlgn="base">
              <a:lnSpc>
                <a:spcPct val="150000"/>
              </a:lnSpc>
            </a:pPr>
            <a:r>
              <a:rPr lang="en-US" sz="2400" b="1" dirty="0" smtClean="0"/>
              <a:t>Advantages:</a:t>
            </a:r>
            <a:endParaRPr lang="en-US" sz="2400" dirty="0" smtClean="0"/>
          </a:p>
          <a:p>
            <a:pPr fontAlgn="base">
              <a:lnSpc>
                <a:spcPct val="150000"/>
              </a:lnSpc>
            </a:pPr>
            <a:r>
              <a:rPr lang="en-US" sz="2400" dirty="0" smtClean="0"/>
              <a:t>1. Tends to simplify and clarify authority, responsibility and accountability relationships</a:t>
            </a:r>
          </a:p>
          <a:p>
            <a:pPr fontAlgn="base">
              <a:lnSpc>
                <a:spcPct val="150000"/>
              </a:lnSpc>
            </a:pPr>
            <a:r>
              <a:rPr lang="en-US" sz="2400" dirty="0" smtClean="0"/>
              <a:t>2. Promotes fast decision making</a:t>
            </a:r>
          </a:p>
          <a:p>
            <a:pPr fontAlgn="base">
              <a:lnSpc>
                <a:spcPct val="150000"/>
              </a:lnSpc>
            </a:pPr>
            <a:r>
              <a:rPr lang="en-US" sz="2400" dirty="0" smtClean="0"/>
              <a:t>3. Simple to understand.</a:t>
            </a:r>
          </a:p>
          <a:p>
            <a:pPr fontAlgn="base">
              <a:lnSpc>
                <a:spcPct val="150000"/>
              </a:lnSpc>
            </a:pPr>
            <a:r>
              <a:rPr lang="en-US" sz="2400" b="1" dirty="0" smtClean="0"/>
              <a:t>Disadvantages:</a:t>
            </a:r>
            <a:endParaRPr lang="en-US" sz="2400" dirty="0" smtClean="0"/>
          </a:p>
          <a:p>
            <a:pPr fontAlgn="base">
              <a:lnSpc>
                <a:spcPct val="150000"/>
              </a:lnSpc>
            </a:pPr>
            <a:r>
              <a:rPr lang="en-US" sz="2400" dirty="0" smtClean="0"/>
              <a:t>1. Neglects specialists in planning</a:t>
            </a:r>
          </a:p>
          <a:p>
            <a:pPr fontAlgn="base">
              <a:lnSpc>
                <a:spcPct val="150000"/>
              </a:lnSpc>
            </a:pPr>
            <a:r>
              <a:rPr lang="en-US" sz="2400" dirty="0" smtClean="0"/>
              <a:t>2. Overloads key persons.</a:t>
            </a:r>
            <a:endParaRPr lang="en-US" sz="2400"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descr="Image result for functional  type of organizational structure"/>
          <p:cNvPicPr>
            <a:picLocks noChangeAspect="1" noChangeArrowheads="1"/>
          </p:cNvPicPr>
          <p:nvPr/>
        </p:nvPicPr>
        <p:blipFill>
          <a:blip r:embed="rId2"/>
          <a:srcRect/>
          <a:stretch>
            <a:fillRect/>
          </a:stretch>
        </p:blipFill>
        <p:spPr bwMode="auto">
          <a:xfrm>
            <a:off x="304800" y="304800"/>
            <a:ext cx="8382000" cy="5802924"/>
          </a:xfrm>
          <a:prstGeom prst="rect">
            <a:avLst/>
          </a:prstGeom>
          <a:noFill/>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685800"/>
            <a:ext cx="8382000" cy="5450851"/>
          </a:xfrm>
          <a:prstGeom prst="rect">
            <a:avLst/>
          </a:prstGeom>
        </p:spPr>
        <p:txBody>
          <a:bodyPr wrap="square">
            <a:spAutoFit/>
          </a:bodyPr>
          <a:lstStyle/>
          <a:p>
            <a:pPr algn="just" fontAlgn="base">
              <a:lnSpc>
                <a:spcPct val="150000"/>
              </a:lnSpc>
            </a:pPr>
            <a:r>
              <a:rPr lang="en-US" b="1" dirty="0" smtClean="0"/>
              <a:t>2. Staff or Functional Authority </a:t>
            </a:r>
            <a:r>
              <a:rPr lang="en-US" b="1" dirty="0" err="1" smtClean="0"/>
              <a:t>Organisational</a:t>
            </a:r>
            <a:r>
              <a:rPr lang="en-US" b="1" dirty="0" smtClean="0"/>
              <a:t> Structure</a:t>
            </a:r>
          </a:p>
          <a:p>
            <a:pPr algn="just" fontAlgn="base">
              <a:lnSpc>
                <a:spcPct val="150000"/>
              </a:lnSpc>
            </a:pPr>
            <a:r>
              <a:rPr lang="en-US" dirty="0" smtClean="0"/>
              <a:t>The jobs or positions in an </a:t>
            </a:r>
            <a:r>
              <a:rPr lang="en-US" dirty="0" err="1" smtClean="0"/>
              <a:t>organisation</a:t>
            </a:r>
            <a:r>
              <a:rPr lang="en-US" dirty="0" smtClean="0"/>
              <a:t> can be categorized as:</a:t>
            </a:r>
          </a:p>
          <a:p>
            <a:pPr algn="just" fontAlgn="base">
              <a:lnSpc>
                <a:spcPct val="150000"/>
              </a:lnSpc>
            </a:pPr>
            <a:r>
              <a:rPr lang="en-US" b="1" dirty="0" smtClean="0"/>
              <a:t>(</a:t>
            </a:r>
            <a:r>
              <a:rPr lang="en-US" b="1" dirty="0" err="1" smtClean="0"/>
              <a:t>i</a:t>
            </a:r>
            <a:r>
              <a:rPr lang="en-US" b="1" dirty="0" smtClean="0"/>
              <a:t>) Line position:</a:t>
            </a:r>
            <a:endParaRPr lang="en-US" dirty="0" smtClean="0"/>
          </a:p>
          <a:p>
            <a:pPr algn="just" fontAlgn="base">
              <a:lnSpc>
                <a:spcPct val="150000"/>
              </a:lnSpc>
            </a:pPr>
            <a:r>
              <a:rPr lang="en-US" dirty="0" smtClean="0"/>
              <a:t>a position in the direct chain of command that is responsible for the achievement of an </a:t>
            </a:r>
            <a:r>
              <a:rPr lang="en-US" dirty="0" err="1" smtClean="0"/>
              <a:t>organisation’s</a:t>
            </a:r>
            <a:r>
              <a:rPr lang="en-US" dirty="0" smtClean="0"/>
              <a:t> goals and</a:t>
            </a:r>
          </a:p>
          <a:p>
            <a:pPr algn="just" fontAlgn="base">
              <a:lnSpc>
                <a:spcPct val="150000"/>
              </a:lnSpc>
            </a:pPr>
            <a:r>
              <a:rPr lang="en-US" b="1" dirty="0" smtClean="0"/>
              <a:t>(ii) Staff position:</a:t>
            </a:r>
            <a:endParaRPr lang="en-US" dirty="0" smtClean="0"/>
          </a:p>
          <a:p>
            <a:pPr algn="just" fontAlgn="base">
              <a:lnSpc>
                <a:spcPct val="150000"/>
              </a:lnSpc>
            </a:pPr>
            <a:r>
              <a:rPr lang="en-US" dirty="0" smtClean="0"/>
              <a:t>A position intended to provide expertise, advice and support for the line positions.</a:t>
            </a:r>
          </a:p>
          <a:p>
            <a:pPr algn="just" fontAlgn="base">
              <a:lnSpc>
                <a:spcPct val="150000"/>
              </a:lnSpc>
            </a:pPr>
            <a:r>
              <a:rPr lang="en-US" dirty="0" smtClean="0"/>
              <a:t>The line officers or managers have the direct authority (known as line authority) to be exercised by them to achieve the </a:t>
            </a:r>
            <a:r>
              <a:rPr lang="en-US" dirty="0" err="1" smtClean="0"/>
              <a:t>organisational</a:t>
            </a:r>
            <a:r>
              <a:rPr lang="en-US" dirty="0" smtClean="0"/>
              <a:t> goals. The staff officers or managers have staff authority (i.e., authority to advice the line) over the line. This is also known as functional authority.</a:t>
            </a:r>
          </a:p>
          <a:p>
            <a:pPr algn="just" fontAlgn="base">
              <a:lnSpc>
                <a:spcPct val="150000"/>
              </a:lnSpc>
            </a:pPr>
            <a:r>
              <a:rPr lang="en-US" dirty="0" smtClean="0"/>
              <a:t>An </a:t>
            </a:r>
            <a:r>
              <a:rPr lang="en-US" dirty="0" err="1" smtClean="0"/>
              <a:t>organisation</a:t>
            </a:r>
            <a:r>
              <a:rPr lang="en-US" dirty="0" smtClean="0"/>
              <a:t> where staff departments have authority over line personnel in narrow areas of specialization is known as functional authority </a:t>
            </a:r>
            <a:r>
              <a:rPr lang="en-US" dirty="0" err="1" smtClean="0"/>
              <a:t>organisation</a:t>
            </a:r>
            <a:r>
              <a:rPr lang="en-US" dirty="0" smtClean="0"/>
              <a:t>. </a:t>
            </a:r>
            <a:endParaRPr 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clip_image004"/>
          <p:cNvPicPr>
            <a:picLocks noChangeAspect="1" noChangeArrowheads="1"/>
          </p:cNvPicPr>
          <p:nvPr/>
        </p:nvPicPr>
        <p:blipFill>
          <a:blip r:embed="rId2"/>
          <a:srcRect/>
          <a:stretch>
            <a:fillRect/>
          </a:stretch>
        </p:blipFill>
        <p:spPr bwMode="auto">
          <a:xfrm>
            <a:off x="1066800" y="228600"/>
            <a:ext cx="7885938" cy="6019800"/>
          </a:xfrm>
          <a:prstGeom prst="rect">
            <a:avLst/>
          </a:prstGeom>
          <a:noFill/>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descr="Image result for functional  type of organizational structure"/>
          <p:cNvPicPr>
            <a:picLocks noChangeAspect="1" noChangeArrowheads="1"/>
          </p:cNvPicPr>
          <p:nvPr/>
        </p:nvPicPr>
        <p:blipFill>
          <a:blip r:embed="rId2"/>
          <a:srcRect/>
          <a:stretch>
            <a:fillRect/>
          </a:stretch>
        </p:blipFill>
        <p:spPr bwMode="auto">
          <a:xfrm>
            <a:off x="457200" y="304800"/>
            <a:ext cx="8322502" cy="6248400"/>
          </a:xfrm>
          <a:prstGeom prst="rect">
            <a:avLst/>
          </a:prstGeom>
          <a:noFill/>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AutoShape 2" descr="Image result for functional  type of organizational structur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25956" name="AutoShape 4" descr="Image result for functional  type of organizational structur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25958" name="AutoShape 6" descr="Image result for functional  type of organizational structur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 name="Rectangle 4"/>
          <p:cNvSpPr/>
          <p:nvPr/>
        </p:nvSpPr>
        <p:spPr>
          <a:xfrm>
            <a:off x="2057400" y="304800"/>
            <a:ext cx="5077287" cy="523220"/>
          </a:xfrm>
          <a:prstGeom prst="rect">
            <a:avLst/>
          </a:prstGeom>
        </p:spPr>
        <p:txBody>
          <a:bodyPr wrap="none">
            <a:spAutoFit/>
          </a:bodyPr>
          <a:lstStyle/>
          <a:p>
            <a:r>
              <a:rPr lang="en-US" sz="2800" dirty="0" smtClean="0"/>
              <a:t>LINE-AND-STAFF ORGANIZATIONS</a:t>
            </a:r>
            <a:endParaRPr lang="en-US" sz="2800" dirty="0"/>
          </a:p>
        </p:txBody>
      </p:sp>
      <p:sp>
        <p:nvSpPr>
          <p:cNvPr id="6" name="Rectangle 5"/>
          <p:cNvSpPr/>
          <p:nvPr/>
        </p:nvSpPr>
        <p:spPr>
          <a:xfrm>
            <a:off x="533400" y="914400"/>
            <a:ext cx="8305800" cy="6281848"/>
          </a:xfrm>
          <a:prstGeom prst="rect">
            <a:avLst/>
          </a:prstGeom>
        </p:spPr>
        <p:txBody>
          <a:bodyPr wrap="square">
            <a:spAutoFit/>
          </a:bodyPr>
          <a:lstStyle/>
          <a:p>
            <a:pPr marL="465138" indent="-465138" algn="just">
              <a:lnSpc>
                <a:spcPct val="150000"/>
              </a:lnSpc>
              <a:buFont typeface="Wingdings" pitchFamily="2" charset="2"/>
              <a:buChar char="ü"/>
            </a:pPr>
            <a:r>
              <a:rPr lang="en-US" dirty="0" smtClean="0"/>
              <a:t>Organizational structure involves, in addition to task organizational boundary considerations, the designation of jobs within an organization and the relationships among those jobs. There are numerous ways to structure jobs within an organization, but two of the most basic forms include simple line structures and line-and-staff structures.</a:t>
            </a:r>
          </a:p>
          <a:p>
            <a:pPr marL="465138" indent="-465138" algn="just">
              <a:lnSpc>
                <a:spcPct val="150000"/>
              </a:lnSpc>
              <a:buFont typeface="Wingdings" pitchFamily="2" charset="2"/>
              <a:buChar char="ü"/>
            </a:pPr>
            <a:r>
              <a:rPr lang="en-US" dirty="0" smtClean="0"/>
              <a:t>In a line organization, top management has complete control, and the chain of command is clear and simple. Examples of line organizations are small businesses in which the top manager, often the owner, is positioned at the top of the organizational structure and has clear "lines" of distinction between him and his subordinates.</a:t>
            </a:r>
          </a:p>
          <a:p>
            <a:pPr marL="465138" indent="-465138" algn="just">
              <a:lnSpc>
                <a:spcPct val="150000"/>
              </a:lnSpc>
              <a:buFont typeface="Wingdings" pitchFamily="2" charset="2"/>
              <a:buChar char="ü"/>
            </a:pPr>
            <a:r>
              <a:rPr lang="en-US" dirty="0" smtClean="0"/>
              <a:t>The line-and-staff organization combines the line organization with staff departments that support and advise line departments. Most medium and large-sized firms exhibit line-and-staff organizational structures. </a:t>
            </a:r>
          </a:p>
          <a:p>
            <a:pPr marL="465138" indent="-465138" algn="just">
              <a:lnSpc>
                <a:spcPct val="150000"/>
              </a:lnSpc>
            </a:pPr>
            <a:r>
              <a:rPr lang="en-US" dirty="0" smtClean="0"/>
              <a:t/>
            </a:r>
            <a:br>
              <a:rPr lang="en-US" dirty="0" smtClean="0"/>
            </a:b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762000" y="457200"/>
            <a:ext cx="7515225" cy="514350"/>
          </a:xfrm>
          <a:prstGeom prst="rect">
            <a:avLst/>
          </a:prstGeom>
          <a:noFill/>
          <a:ln w="9525">
            <a:noFill/>
            <a:miter lim="800000"/>
            <a:headEnd/>
            <a:tailEnd/>
          </a:ln>
          <a:effectLst/>
        </p:spPr>
      </p:pic>
      <p:pic>
        <p:nvPicPr>
          <p:cNvPr id="12291" name="Picture 3"/>
          <p:cNvPicPr>
            <a:picLocks noChangeAspect="1" noChangeArrowheads="1"/>
          </p:cNvPicPr>
          <p:nvPr/>
        </p:nvPicPr>
        <p:blipFill>
          <a:blip r:embed="rId3"/>
          <a:srcRect/>
          <a:stretch>
            <a:fillRect/>
          </a:stretch>
        </p:blipFill>
        <p:spPr bwMode="auto">
          <a:xfrm>
            <a:off x="381000" y="1219200"/>
            <a:ext cx="8353425" cy="4076700"/>
          </a:xfrm>
          <a:prstGeom prst="rect">
            <a:avLst/>
          </a:prstGeom>
          <a:noFill/>
          <a:ln w="9525">
            <a:noFill/>
            <a:miter lim="800000"/>
            <a:headEnd/>
            <a:tailEnd/>
          </a:ln>
          <a:effectLst/>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81000"/>
            <a:ext cx="8077200" cy="6046271"/>
          </a:xfrm>
          <a:prstGeom prst="rect">
            <a:avLst/>
          </a:prstGeom>
        </p:spPr>
        <p:txBody>
          <a:bodyPr wrap="square">
            <a:spAutoFit/>
          </a:bodyPr>
          <a:lstStyle/>
          <a:p>
            <a:pPr marL="465138" indent="-465138" algn="just">
              <a:lnSpc>
                <a:spcPct val="150000"/>
              </a:lnSpc>
              <a:buFont typeface="Wingdings" pitchFamily="2" charset="2"/>
              <a:buChar char="ü"/>
            </a:pPr>
            <a:r>
              <a:rPr lang="en-US" sz="2000" dirty="0" smtClean="0"/>
              <a:t>The distinguishing characteristic between simple line organizations and line-and-staff organizations is the multiple layers of management within line-and-staff organizations. The following sections refer primarily to line-and-staff structures, although the advantages and disadvantages </a:t>
            </a:r>
            <a:r>
              <a:rPr lang="en-US" sz="2000" dirty="0" smtClean="0">
                <a:hlinkClick r:id="rId2" tooltip="View 'discussed' definition from Wikipedia"/>
              </a:rPr>
              <a:t>discussed</a:t>
            </a:r>
            <a:r>
              <a:rPr lang="en-US" sz="2000" dirty="0" smtClean="0"/>
              <a:t> apply to both types of organizational structures.</a:t>
            </a:r>
          </a:p>
          <a:p>
            <a:pPr marL="465138" indent="-465138" algn="just">
              <a:lnSpc>
                <a:spcPct val="150000"/>
              </a:lnSpc>
              <a:buFont typeface="Wingdings" pitchFamily="2" charset="2"/>
              <a:buChar char="ü"/>
            </a:pPr>
            <a:r>
              <a:rPr lang="en-US" sz="2000" dirty="0" smtClean="0"/>
              <a:t>Several advantages and disadvantages are present within a line-and-staff organization. An advantage of a line-and-staff organization is the availability of technical specialists. Staff experts in specific areas are incorporated into the formal chain of command. A disadvantage of a line-and-staff organization is conflict between line and staff personnel.</a:t>
            </a:r>
          </a:p>
          <a:p>
            <a:pPr algn="just">
              <a:lnSpc>
                <a:spcPct val="150000"/>
              </a:lnSpc>
            </a:pPr>
            <a:r>
              <a:rPr lang="en-US" sz="2000" dirty="0" smtClean="0"/>
              <a:t/>
            </a:r>
            <a:br>
              <a:rPr lang="en-US" sz="2000" dirty="0" smtClean="0"/>
            </a:br>
            <a:endParaRPr lang="en-US" sz="2000"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153400" cy="4467057"/>
          </a:xfrm>
          <a:prstGeom prst="rect">
            <a:avLst/>
          </a:prstGeom>
        </p:spPr>
        <p:txBody>
          <a:bodyPr wrap="square">
            <a:spAutoFit/>
          </a:bodyPr>
          <a:lstStyle/>
          <a:p>
            <a:pPr algn="just" fontAlgn="base">
              <a:lnSpc>
                <a:spcPct val="150000"/>
              </a:lnSpc>
            </a:pPr>
            <a:r>
              <a:rPr lang="en-US" sz="2400" b="1" dirty="0" smtClean="0"/>
              <a:t>3. Line and Staff </a:t>
            </a:r>
            <a:r>
              <a:rPr lang="en-US" sz="2400" b="1" dirty="0" err="1" smtClean="0"/>
              <a:t>Organisational</a:t>
            </a:r>
            <a:r>
              <a:rPr lang="en-US" sz="2400" b="1" dirty="0" smtClean="0"/>
              <a:t> Structure:</a:t>
            </a:r>
          </a:p>
          <a:p>
            <a:pPr algn="just" fontAlgn="base">
              <a:lnSpc>
                <a:spcPct val="150000"/>
              </a:lnSpc>
            </a:pPr>
            <a:r>
              <a:rPr lang="en-US" sz="2400" dirty="0" smtClean="0"/>
              <a:t>Most large </a:t>
            </a:r>
            <a:r>
              <a:rPr lang="en-US" sz="2400" dirty="0" err="1" smtClean="0"/>
              <a:t>organisations</a:t>
            </a:r>
            <a:r>
              <a:rPr lang="en-US" sz="2400" dirty="0" smtClean="0"/>
              <a:t> belong to this type of </a:t>
            </a:r>
            <a:r>
              <a:rPr lang="en-US" sz="2400" dirty="0" err="1" smtClean="0"/>
              <a:t>organisational</a:t>
            </a:r>
            <a:r>
              <a:rPr lang="en-US" sz="2400" dirty="0" smtClean="0"/>
              <a:t> structure. These </a:t>
            </a:r>
            <a:r>
              <a:rPr lang="en-US" sz="2400" dirty="0" err="1" smtClean="0"/>
              <a:t>organisations</a:t>
            </a:r>
            <a:r>
              <a:rPr lang="en-US" sz="2400" dirty="0" smtClean="0"/>
              <a:t> have direct, vertical relationships between different levels and also specialists responsible for advising and assisting line managers. Such </a:t>
            </a:r>
            <a:r>
              <a:rPr lang="en-US" sz="2400" dirty="0" err="1" smtClean="0"/>
              <a:t>organisations</a:t>
            </a:r>
            <a:r>
              <a:rPr lang="en-US" sz="2400" dirty="0" smtClean="0"/>
              <a:t> have both line and staff departments. Staff departments provide line people with advice and assistance in specialized areas (for example, quality control advising production department).</a:t>
            </a:r>
            <a:endParaRPr lang="en-US" sz="2400"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2" descr="clip_image006"/>
          <p:cNvPicPr>
            <a:picLocks noChangeAspect="1" noChangeArrowheads="1"/>
          </p:cNvPicPr>
          <p:nvPr/>
        </p:nvPicPr>
        <p:blipFill>
          <a:blip r:embed="rId2"/>
          <a:srcRect/>
          <a:stretch>
            <a:fillRect/>
          </a:stretch>
        </p:blipFill>
        <p:spPr bwMode="auto">
          <a:xfrm>
            <a:off x="1219200" y="228600"/>
            <a:ext cx="6781800" cy="6019800"/>
          </a:xfrm>
          <a:prstGeom prst="rect">
            <a:avLst/>
          </a:prstGeom>
          <a:noFill/>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2" descr="Figure 1 Line-and-Staff Organization"/>
          <p:cNvPicPr>
            <a:picLocks noChangeAspect="1" noChangeArrowheads="1"/>
          </p:cNvPicPr>
          <p:nvPr/>
        </p:nvPicPr>
        <p:blipFill>
          <a:blip r:embed="rId2"/>
          <a:srcRect/>
          <a:stretch>
            <a:fillRect/>
          </a:stretch>
        </p:blipFill>
        <p:spPr bwMode="auto">
          <a:xfrm>
            <a:off x="762000" y="457200"/>
            <a:ext cx="7542470" cy="5105400"/>
          </a:xfrm>
          <a:prstGeom prst="rect">
            <a:avLst/>
          </a:prstGeom>
          <a:noFill/>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381000"/>
            <a:ext cx="7620000" cy="5842497"/>
          </a:xfrm>
          <a:prstGeom prst="rect">
            <a:avLst/>
          </a:prstGeom>
        </p:spPr>
        <p:txBody>
          <a:bodyPr wrap="square">
            <a:spAutoFit/>
          </a:bodyPr>
          <a:lstStyle/>
          <a:p>
            <a:pPr fontAlgn="base">
              <a:lnSpc>
                <a:spcPct val="150000"/>
              </a:lnSpc>
            </a:pPr>
            <a:r>
              <a:rPr lang="en-US" sz="2800" b="1" dirty="0" smtClean="0"/>
              <a:t>4. Divisional </a:t>
            </a:r>
            <a:r>
              <a:rPr lang="en-US" sz="2800" b="1" dirty="0" err="1" smtClean="0"/>
              <a:t>Organisational</a:t>
            </a:r>
            <a:r>
              <a:rPr lang="en-US" sz="2800" b="1" dirty="0" smtClean="0"/>
              <a:t> Structure:</a:t>
            </a:r>
          </a:p>
          <a:p>
            <a:pPr fontAlgn="base">
              <a:lnSpc>
                <a:spcPct val="150000"/>
              </a:lnSpc>
            </a:pPr>
            <a:r>
              <a:rPr lang="en-US" sz="2800" dirty="0" smtClean="0"/>
              <a:t>In this type of structure, the </a:t>
            </a:r>
            <a:r>
              <a:rPr lang="en-US" sz="2800" dirty="0" err="1" smtClean="0"/>
              <a:t>organisation</a:t>
            </a:r>
            <a:r>
              <a:rPr lang="en-US" sz="2800" dirty="0" smtClean="0"/>
              <a:t> can have different basis on which departments are formed. They are:</a:t>
            </a:r>
          </a:p>
          <a:p>
            <a:pPr fontAlgn="base">
              <a:lnSpc>
                <a:spcPct val="150000"/>
              </a:lnSpc>
            </a:pPr>
            <a:r>
              <a:rPr lang="en-US" sz="2800" dirty="0" smtClean="0"/>
              <a:t>(</a:t>
            </a:r>
            <a:r>
              <a:rPr lang="en-US" sz="2800" dirty="0" err="1" smtClean="0"/>
              <a:t>i</a:t>
            </a:r>
            <a:r>
              <a:rPr lang="en-US" sz="2800" dirty="0" smtClean="0"/>
              <a:t>) Function,</a:t>
            </a:r>
          </a:p>
          <a:p>
            <a:pPr fontAlgn="base">
              <a:lnSpc>
                <a:spcPct val="150000"/>
              </a:lnSpc>
            </a:pPr>
            <a:r>
              <a:rPr lang="en-US" sz="2800" dirty="0" smtClean="0"/>
              <a:t>(ii) Product,</a:t>
            </a:r>
          </a:p>
          <a:p>
            <a:pPr fontAlgn="base">
              <a:lnSpc>
                <a:spcPct val="150000"/>
              </a:lnSpc>
            </a:pPr>
            <a:r>
              <a:rPr lang="en-US" sz="2800" dirty="0" smtClean="0"/>
              <a:t>(iii) Geographic territory,</a:t>
            </a:r>
          </a:p>
          <a:p>
            <a:pPr fontAlgn="base">
              <a:lnSpc>
                <a:spcPct val="150000"/>
              </a:lnSpc>
            </a:pPr>
            <a:r>
              <a:rPr lang="en-US" sz="2800" dirty="0" smtClean="0"/>
              <a:t>(iv) Project and</a:t>
            </a:r>
          </a:p>
          <a:p>
            <a:pPr fontAlgn="base">
              <a:lnSpc>
                <a:spcPct val="150000"/>
              </a:lnSpc>
            </a:pPr>
            <a:r>
              <a:rPr lang="en-US" sz="2800" dirty="0" smtClean="0"/>
              <a:t>(iv) Combination approach.</a:t>
            </a:r>
            <a:endParaRPr lang="en-US" sz="2800"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2" descr="clip_image008"/>
          <p:cNvPicPr>
            <a:picLocks noChangeAspect="1" noChangeArrowheads="1"/>
          </p:cNvPicPr>
          <p:nvPr/>
        </p:nvPicPr>
        <p:blipFill>
          <a:blip r:embed="rId2"/>
          <a:srcRect/>
          <a:stretch>
            <a:fillRect/>
          </a:stretch>
        </p:blipFill>
        <p:spPr bwMode="auto">
          <a:xfrm>
            <a:off x="838200" y="0"/>
            <a:ext cx="7772400" cy="6629400"/>
          </a:xfrm>
          <a:prstGeom prst="rect">
            <a:avLst/>
          </a:prstGeom>
          <a:noFill/>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04800"/>
            <a:ext cx="8382000" cy="6683048"/>
          </a:xfrm>
          <a:prstGeom prst="rect">
            <a:avLst/>
          </a:prstGeom>
        </p:spPr>
        <p:txBody>
          <a:bodyPr wrap="square">
            <a:spAutoFit/>
          </a:bodyPr>
          <a:lstStyle/>
          <a:p>
            <a:pPr algn="just" fontAlgn="base">
              <a:lnSpc>
                <a:spcPct val="150000"/>
              </a:lnSpc>
            </a:pPr>
            <a:r>
              <a:rPr lang="en-US" sz="2400" b="1" dirty="0" smtClean="0"/>
              <a:t>5. Project </a:t>
            </a:r>
            <a:r>
              <a:rPr lang="en-US" sz="2400" b="1" dirty="0" err="1" smtClean="0"/>
              <a:t>Organisational</a:t>
            </a:r>
            <a:r>
              <a:rPr lang="en-US" sz="2400" b="1" dirty="0" smtClean="0"/>
              <a:t> Structure:</a:t>
            </a:r>
          </a:p>
          <a:p>
            <a:pPr algn="just" fontAlgn="base">
              <a:lnSpc>
                <a:spcPct val="150000"/>
              </a:lnSpc>
            </a:pPr>
            <a:r>
              <a:rPr lang="en-US" sz="2400" dirty="0" smtClean="0"/>
              <a:t>The line, line and staff and functional authority </a:t>
            </a:r>
            <a:r>
              <a:rPr lang="en-US" sz="2400" dirty="0" err="1" smtClean="0"/>
              <a:t>organisational</a:t>
            </a:r>
            <a:r>
              <a:rPr lang="en-US" sz="2400" dirty="0" smtClean="0"/>
              <a:t> structures facilitate establishment and distribution of authority for vertical coordination and control rather than horizontal relationships. In some projects (complex activity consisting of a number of interdependent and independent activities) work process may flow horizontally, diagonally, upwards and downwards. The direction of work flow depends on the distribution of talents and abilities in the </a:t>
            </a:r>
            <a:r>
              <a:rPr lang="en-US" sz="2400" dirty="0" err="1" smtClean="0"/>
              <a:t>organisation</a:t>
            </a:r>
            <a:r>
              <a:rPr lang="en-US" sz="2400" dirty="0" smtClean="0"/>
              <a:t> and the need to apply them to the problem that exists. The cope up with such situations, project </a:t>
            </a:r>
            <a:r>
              <a:rPr lang="en-US" sz="2400" dirty="0" err="1" smtClean="0"/>
              <a:t>organisations</a:t>
            </a:r>
            <a:r>
              <a:rPr lang="en-US" sz="2400" dirty="0" smtClean="0"/>
              <a:t> and matrix </a:t>
            </a:r>
            <a:r>
              <a:rPr lang="en-US" sz="2400" dirty="0" err="1" smtClean="0"/>
              <a:t>organisations</a:t>
            </a:r>
            <a:r>
              <a:rPr lang="en-US" sz="2400" dirty="0" smtClean="0"/>
              <a:t> have emerged.</a:t>
            </a:r>
            <a:endParaRPr lang="en-US" sz="2400"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2" descr="clip_image010"/>
          <p:cNvPicPr>
            <a:picLocks noChangeAspect="1" noChangeArrowheads="1"/>
          </p:cNvPicPr>
          <p:nvPr/>
        </p:nvPicPr>
        <p:blipFill>
          <a:blip r:embed="rId2"/>
          <a:srcRect/>
          <a:stretch>
            <a:fillRect/>
          </a:stretch>
        </p:blipFill>
        <p:spPr bwMode="auto">
          <a:xfrm>
            <a:off x="1066800" y="381000"/>
            <a:ext cx="7809763" cy="5410200"/>
          </a:xfrm>
          <a:prstGeom prst="rect">
            <a:avLst/>
          </a:prstGeom>
          <a:noFill/>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04800"/>
            <a:ext cx="7848600" cy="1891287"/>
          </a:xfrm>
          <a:prstGeom prst="rect">
            <a:avLst/>
          </a:prstGeom>
        </p:spPr>
        <p:txBody>
          <a:bodyPr wrap="square">
            <a:spAutoFit/>
          </a:bodyPr>
          <a:lstStyle/>
          <a:p>
            <a:pPr algn="just" fontAlgn="base">
              <a:lnSpc>
                <a:spcPct val="150000"/>
              </a:lnSpc>
            </a:pPr>
            <a:r>
              <a:rPr lang="en-US" sz="2000" b="1" dirty="0" smtClean="0"/>
              <a:t>6. Matrix </a:t>
            </a:r>
            <a:r>
              <a:rPr lang="en-US" sz="2000" b="1" dirty="0" err="1" smtClean="0"/>
              <a:t>Organisational</a:t>
            </a:r>
            <a:r>
              <a:rPr lang="en-US" sz="2000" b="1" dirty="0" smtClean="0"/>
              <a:t> Structure:</a:t>
            </a:r>
          </a:p>
          <a:p>
            <a:pPr algn="just" fontAlgn="base">
              <a:lnSpc>
                <a:spcPct val="150000"/>
              </a:lnSpc>
            </a:pPr>
            <a:r>
              <a:rPr lang="en-US" sz="2000" dirty="0" smtClean="0"/>
              <a:t>It is a permanent </a:t>
            </a:r>
            <a:r>
              <a:rPr lang="en-US" sz="2000" dirty="0" err="1" smtClean="0"/>
              <a:t>organisation</a:t>
            </a:r>
            <a:r>
              <a:rPr lang="en-US" sz="2000" dirty="0" smtClean="0"/>
              <a:t> designed to achieve specific results by using teams of specialists from different functional areas in the </a:t>
            </a:r>
            <a:r>
              <a:rPr lang="en-US" sz="2000" dirty="0" err="1" smtClean="0"/>
              <a:t>organisation</a:t>
            </a:r>
            <a:r>
              <a:rPr lang="en-US" sz="2000" dirty="0" smtClean="0"/>
              <a:t>.</a:t>
            </a:r>
            <a:endParaRPr lang="en-US" sz="2000" dirty="0"/>
          </a:p>
        </p:txBody>
      </p:sp>
      <p:pic>
        <p:nvPicPr>
          <p:cNvPr id="144386" name="Picture 2" descr="clip_image012"/>
          <p:cNvPicPr>
            <a:picLocks noChangeAspect="1" noChangeArrowheads="1"/>
          </p:cNvPicPr>
          <p:nvPr/>
        </p:nvPicPr>
        <p:blipFill>
          <a:blip r:embed="rId2"/>
          <a:srcRect/>
          <a:stretch>
            <a:fillRect/>
          </a:stretch>
        </p:blipFill>
        <p:spPr bwMode="auto">
          <a:xfrm>
            <a:off x="1828800" y="2209800"/>
            <a:ext cx="6453866" cy="4114800"/>
          </a:xfrm>
          <a:prstGeom prst="rect">
            <a:avLst/>
          </a:prstGeom>
          <a:noFill/>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228600"/>
            <a:ext cx="3502754" cy="369332"/>
          </a:xfrm>
          <a:prstGeom prst="rect">
            <a:avLst/>
          </a:prstGeom>
        </p:spPr>
        <p:txBody>
          <a:bodyPr wrap="none">
            <a:spAutoFit/>
          </a:bodyPr>
          <a:lstStyle/>
          <a:p>
            <a:pPr fontAlgn="base"/>
            <a:r>
              <a:rPr lang="en-US" b="1" dirty="0" smtClean="0"/>
              <a:t>7. Hybrid </a:t>
            </a:r>
            <a:r>
              <a:rPr lang="en-US" b="1" dirty="0" err="1" smtClean="0"/>
              <a:t>Organisational</a:t>
            </a:r>
            <a:r>
              <a:rPr lang="en-US" b="1" dirty="0" smtClean="0"/>
              <a:t> Structure:</a:t>
            </a:r>
            <a:endParaRPr lang="en-US" b="1" dirty="0"/>
          </a:p>
        </p:txBody>
      </p:sp>
      <p:pic>
        <p:nvPicPr>
          <p:cNvPr id="145410" name="Picture 2" descr="clip_image014"/>
          <p:cNvPicPr>
            <a:picLocks noChangeAspect="1" noChangeArrowheads="1"/>
          </p:cNvPicPr>
          <p:nvPr/>
        </p:nvPicPr>
        <p:blipFill>
          <a:blip r:embed="rId2"/>
          <a:srcRect/>
          <a:stretch>
            <a:fillRect/>
          </a:stretch>
        </p:blipFill>
        <p:spPr bwMode="auto">
          <a:xfrm>
            <a:off x="1219199" y="914400"/>
            <a:ext cx="7360995" cy="56388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381000" y="533400"/>
            <a:ext cx="8439150" cy="2095500"/>
          </a:xfrm>
          <a:prstGeom prst="rect">
            <a:avLst/>
          </a:prstGeom>
          <a:noFill/>
          <a:ln w="9525">
            <a:noFill/>
            <a:miter lim="800000"/>
            <a:headEnd/>
            <a:tailEnd/>
          </a:ln>
          <a:effectLst/>
        </p:spPr>
      </p:pic>
      <p:pic>
        <p:nvPicPr>
          <p:cNvPr id="13315" name="Picture 3"/>
          <p:cNvPicPr>
            <a:picLocks noChangeAspect="1" noChangeArrowheads="1"/>
          </p:cNvPicPr>
          <p:nvPr/>
        </p:nvPicPr>
        <p:blipFill>
          <a:blip r:embed="rId3"/>
          <a:srcRect/>
          <a:stretch>
            <a:fillRect/>
          </a:stretch>
        </p:blipFill>
        <p:spPr bwMode="auto">
          <a:xfrm>
            <a:off x="304800" y="2514600"/>
            <a:ext cx="8277225" cy="1828800"/>
          </a:xfrm>
          <a:prstGeom prst="rect">
            <a:avLst/>
          </a:prstGeom>
          <a:noFill/>
          <a:ln w="9525">
            <a:noFill/>
            <a:miter lim="800000"/>
            <a:headEnd/>
            <a:tailEnd/>
          </a:ln>
          <a:effectLst/>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Picture 2" descr="clip_image016"/>
          <p:cNvPicPr>
            <a:picLocks noChangeAspect="1" noChangeArrowheads="1"/>
          </p:cNvPicPr>
          <p:nvPr/>
        </p:nvPicPr>
        <p:blipFill>
          <a:blip r:embed="rId2"/>
          <a:srcRect/>
          <a:stretch>
            <a:fillRect/>
          </a:stretch>
        </p:blipFill>
        <p:spPr bwMode="auto">
          <a:xfrm>
            <a:off x="609600" y="533400"/>
            <a:ext cx="7993222" cy="4572000"/>
          </a:xfrm>
          <a:prstGeom prst="rect">
            <a:avLst/>
          </a:prstGeom>
          <a:noFill/>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04800"/>
            <a:ext cx="4110934" cy="461665"/>
          </a:xfrm>
          <a:prstGeom prst="rect">
            <a:avLst/>
          </a:prstGeom>
        </p:spPr>
        <p:txBody>
          <a:bodyPr wrap="none">
            <a:spAutoFit/>
          </a:bodyPr>
          <a:lstStyle/>
          <a:p>
            <a:r>
              <a:rPr lang="en-US" sz="2400" b="1" dirty="0" smtClean="0"/>
              <a:t>MANAGEMENT BY OBJECTIVES</a:t>
            </a:r>
            <a:endParaRPr lang="en-US" sz="2400" b="1" dirty="0"/>
          </a:p>
        </p:txBody>
      </p:sp>
      <p:sp>
        <p:nvSpPr>
          <p:cNvPr id="3" name="Rectangle 2"/>
          <p:cNvSpPr/>
          <p:nvPr/>
        </p:nvSpPr>
        <p:spPr>
          <a:xfrm>
            <a:off x="609600" y="1143000"/>
            <a:ext cx="8001000" cy="4661276"/>
          </a:xfrm>
          <a:prstGeom prst="rect">
            <a:avLst/>
          </a:prstGeom>
        </p:spPr>
        <p:txBody>
          <a:bodyPr wrap="square">
            <a:spAutoFit/>
          </a:bodyPr>
          <a:lstStyle/>
          <a:p>
            <a:pPr algn="just">
              <a:lnSpc>
                <a:spcPct val="150000"/>
              </a:lnSpc>
            </a:pPr>
            <a:r>
              <a:rPr lang="en-US" sz="2000" b="1" dirty="0" smtClean="0"/>
              <a:t>Management by objectives</a:t>
            </a:r>
            <a:r>
              <a:rPr lang="en-US" sz="2000" dirty="0" smtClean="0"/>
              <a:t> (</a:t>
            </a:r>
            <a:r>
              <a:rPr lang="en-US" sz="2000" b="1" dirty="0" smtClean="0"/>
              <a:t>MBO</a:t>
            </a:r>
            <a:r>
              <a:rPr lang="en-US" sz="2000" dirty="0" smtClean="0"/>
              <a:t>), also known as </a:t>
            </a:r>
            <a:r>
              <a:rPr lang="en-US" sz="2000" b="1" dirty="0" smtClean="0"/>
              <a:t>management by results</a:t>
            </a:r>
            <a:r>
              <a:rPr lang="en-US" sz="2000" dirty="0" smtClean="0"/>
              <a:t> (</a:t>
            </a:r>
            <a:r>
              <a:rPr lang="en-US" sz="2000" b="1" dirty="0" smtClean="0"/>
              <a:t>MBR</a:t>
            </a:r>
            <a:r>
              <a:rPr lang="en-US" sz="2000" dirty="0" smtClean="0"/>
              <a:t>), was first popularized by </a:t>
            </a:r>
            <a:r>
              <a:rPr lang="en-US" sz="2000" dirty="0" smtClean="0">
                <a:hlinkClick r:id="rId2" tooltip="Peter Drucker"/>
              </a:rPr>
              <a:t>Peter </a:t>
            </a:r>
            <a:r>
              <a:rPr lang="en-US" sz="2000" dirty="0" err="1" smtClean="0">
                <a:hlinkClick r:id="rId2" tooltip="Peter Drucker"/>
              </a:rPr>
              <a:t>Drucker</a:t>
            </a:r>
            <a:r>
              <a:rPr lang="en-US" sz="2000" dirty="0" smtClean="0"/>
              <a:t> in his 1954 book </a:t>
            </a:r>
            <a:r>
              <a:rPr lang="en-US" sz="2000" i="1" dirty="0" smtClean="0"/>
              <a:t>The Practice of Management</a:t>
            </a:r>
            <a:r>
              <a:rPr lang="en-US" sz="2000" dirty="0" smtClean="0"/>
              <a:t>.</a:t>
            </a:r>
            <a:r>
              <a:rPr lang="en-US" sz="2000" baseline="30000" dirty="0" smtClean="0">
                <a:hlinkClick r:id="rId3"/>
              </a:rPr>
              <a:t>[1]</a:t>
            </a:r>
            <a:r>
              <a:rPr lang="en-US" sz="2000" dirty="0" smtClean="0"/>
              <a:t>Management by objectives is the process of defining specific objectives within an organization that </a:t>
            </a:r>
            <a:r>
              <a:rPr lang="en-US" sz="2000" dirty="0" smtClean="0">
                <a:hlinkClick r:id="rId4" tooltip="Manager (disambiguation)"/>
              </a:rPr>
              <a:t>management</a:t>
            </a:r>
            <a:r>
              <a:rPr lang="en-US" sz="2000" dirty="0" smtClean="0"/>
              <a:t> can convey to organization members, then deciding on how to achieve each objective in sequence. This process allows managers to take work that needs to be done one step at a time to allow for a calm, yet productive work environment. This process also helps organization members to see their accomplishments as they achieve each objective, which reinforces a positive work environment and a sense of achievement.</a:t>
            </a:r>
            <a:r>
              <a:rPr lang="en-US" sz="2000" baseline="30000" dirty="0" smtClean="0">
                <a:hlinkClick r:id="rId3"/>
              </a:rPr>
              <a:t>[</a:t>
            </a:r>
            <a:endParaRPr lang="en-US" sz="2000"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533400"/>
            <a:ext cx="8001000" cy="4708981"/>
          </a:xfrm>
          <a:prstGeom prst="rect">
            <a:avLst/>
          </a:prstGeom>
        </p:spPr>
        <p:txBody>
          <a:bodyPr wrap="square">
            <a:spAutoFit/>
          </a:bodyPr>
          <a:lstStyle/>
          <a:p>
            <a:pPr algn="just">
              <a:lnSpc>
                <a:spcPct val="150000"/>
              </a:lnSpc>
            </a:pPr>
            <a:r>
              <a:rPr lang="en-US" sz="2000" dirty="0" smtClean="0"/>
              <a:t>An important part of MBO is the measurement and comparison of an </a:t>
            </a:r>
            <a:r>
              <a:rPr lang="en-US" sz="2000" dirty="0" smtClean="0">
                <a:hlinkClick r:id="rId2" tooltip="Employee"/>
              </a:rPr>
              <a:t>employee</a:t>
            </a:r>
            <a:r>
              <a:rPr lang="en-US" sz="2000" dirty="0" smtClean="0"/>
              <a:t>'s actual </a:t>
            </a:r>
            <a:r>
              <a:rPr lang="en-US" sz="2000" dirty="0" smtClean="0">
                <a:hlinkClick r:id="rId3" tooltip="Performance management"/>
              </a:rPr>
              <a:t>performance</a:t>
            </a:r>
            <a:r>
              <a:rPr lang="en-US" sz="2000" dirty="0" smtClean="0"/>
              <a:t> with the standards set. Ideally, when employees themselves have been involved with the </a:t>
            </a:r>
            <a:r>
              <a:rPr lang="en-US" sz="2000" dirty="0" smtClean="0">
                <a:hlinkClick r:id="rId4" tooltip="Goal-setting"/>
              </a:rPr>
              <a:t>goal-setting</a:t>
            </a:r>
            <a:r>
              <a:rPr lang="en-US" sz="2000" dirty="0" smtClean="0"/>
              <a:t> and choosing the course of action to be followed by them, they are more likely to fulfill their responsibilities.</a:t>
            </a:r>
            <a:r>
              <a:rPr lang="en-US" sz="2000" baseline="30000" dirty="0" smtClean="0">
                <a:hlinkClick r:id="rId5"/>
              </a:rPr>
              <a:t>[3]</a:t>
            </a:r>
            <a:r>
              <a:rPr lang="en-US" sz="2000" dirty="0" smtClean="0"/>
              <a:t> According to </a:t>
            </a:r>
            <a:r>
              <a:rPr lang="en-US" sz="2000" dirty="0" smtClean="0">
                <a:hlinkClick r:id="rId6" tooltip="George S. Odiorne"/>
              </a:rPr>
              <a:t>George S.</a:t>
            </a:r>
            <a:r>
              <a:rPr lang="en-US" sz="2000" baseline="30000" dirty="0" smtClean="0"/>
              <a:t>]</a:t>
            </a:r>
            <a:r>
              <a:rPr lang="en-US" sz="2000" dirty="0" smtClean="0">
                <a:hlinkClick r:id="rId6" tooltip="George S. Odiorne"/>
              </a:rPr>
              <a:t> </a:t>
            </a:r>
            <a:r>
              <a:rPr lang="en-US" sz="2000" dirty="0" err="1" smtClean="0">
                <a:hlinkClick r:id="rId6" tooltip="George S. Odiorne"/>
              </a:rPr>
              <a:t>Odiorne</a:t>
            </a:r>
            <a:r>
              <a:rPr lang="en-US" sz="2000" baseline="30000" dirty="0" smtClean="0"/>
              <a:t>[</a:t>
            </a:r>
            <a:r>
              <a:rPr lang="en-US" sz="2000" i="1" baseline="30000" dirty="0" smtClean="0">
                <a:hlinkClick r:id="rId7" tooltip="Wikipedia:Citation needed"/>
              </a:rPr>
              <a:t>citation needed</a:t>
            </a:r>
            <a:r>
              <a:rPr lang="en-US" sz="2000" dirty="0" smtClean="0"/>
              <a:t>, the system of management by objectives can be described as a process whereby the superior and subordinate jointly identify common </a:t>
            </a:r>
            <a:r>
              <a:rPr lang="en-US" sz="2000" dirty="0" smtClean="0">
                <a:hlinkClick r:id="rId8" tooltip="Goal"/>
              </a:rPr>
              <a:t>goals</a:t>
            </a:r>
            <a:r>
              <a:rPr lang="en-US" sz="2000" dirty="0" smtClean="0"/>
              <a:t>, define each individual's major areas of responsibility in terms of the results expected of him or her, and use these measures as guides for operating the unit and assessing the contribution of each of its members.</a:t>
            </a:r>
            <a:endParaRPr lang="en-US" sz="2000"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28800" y="304800"/>
            <a:ext cx="6013762" cy="523220"/>
          </a:xfrm>
          <a:prstGeom prst="rect">
            <a:avLst/>
          </a:prstGeom>
        </p:spPr>
        <p:txBody>
          <a:bodyPr wrap="none">
            <a:spAutoFit/>
          </a:bodyPr>
          <a:lstStyle/>
          <a:p>
            <a:r>
              <a:rPr lang="en-US" sz="2800" b="1" dirty="0" smtClean="0"/>
              <a:t>MANAGEMENT INFORMATION SYSTEM</a:t>
            </a:r>
            <a:endParaRPr lang="en-US" sz="2800" b="1" dirty="0"/>
          </a:p>
        </p:txBody>
      </p:sp>
      <p:sp>
        <p:nvSpPr>
          <p:cNvPr id="3" name="Rectangle 2"/>
          <p:cNvSpPr/>
          <p:nvPr/>
        </p:nvSpPr>
        <p:spPr>
          <a:xfrm>
            <a:off x="685800" y="1066800"/>
            <a:ext cx="7924800" cy="5021055"/>
          </a:xfrm>
          <a:prstGeom prst="rect">
            <a:avLst/>
          </a:prstGeom>
        </p:spPr>
        <p:txBody>
          <a:bodyPr wrap="square">
            <a:spAutoFit/>
          </a:bodyPr>
          <a:lstStyle/>
          <a:p>
            <a:pPr algn="just">
              <a:lnSpc>
                <a:spcPct val="150000"/>
              </a:lnSpc>
            </a:pPr>
            <a:r>
              <a:rPr lang="en-US" sz="2400" dirty="0" smtClean="0"/>
              <a:t>A </a:t>
            </a:r>
            <a:r>
              <a:rPr lang="en-US" sz="2400" b="1" dirty="0" smtClean="0"/>
              <a:t>management information system</a:t>
            </a:r>
            <a:r>
              <a:rPr lang="en-US" sz="2400" dirty="0" smtClean="0"/>
              <a:t> (</a:t>
            </a:r>
            <a:r>
              <a:rPr lang="en-US" sz="2400" b="1" dirty="0" smtClean="0"/>
              <a:t>MIS</a:t>
            </a:r>
            <a:r>
              <a:rPr lang="en-US" sz="2400" dirty="0" smtClean="0"/>
              <a:t>) is an </a:t>
            </a:r>
            <a:r>
              <a:rPr lang="en-US" sz="2400" dirty="0" smtClean="0">
                <a:hlinkClick r:id="rId2" tooltip="Information system"/>
              </a:rPr>
              <a:t>information system</a:t>
            </a:r>
            <a:r>
              <a:rPr lang="en-US" sz="2400" baseline="30000" dirty="0" smtClean="0">
                <a:hlinkClick r:id="rId3"/>
              </a:rPr>
              <a:t>[1]</a:t>
            </a:r>
            <a:r>
              <a:rPr lang="en-US" sz="2400" dirty="0" smtClean="0"/>
              <a:t> used for </a:t>
            </a:r>
            <a:r>
              <a:rPr lang="en-US" sz="2400" dirty="0" smtClean="0">
                <a:hlinkClick r:id="rId4" tooltip="Decision-making"/>
              </a:rPr>
              <a:t>decision-making</a:t>
            </a:r>
            <a:r>
              <a:rPr lang="en-US" sz="2400" dirty="0" smtClean="0"/>
              <a:t>, and for the coordination, control, analysis, and visualization of information in an </a:t>
            </a:r>
            <a:r>
              <a:rPr lang="en-US" sz="2400" dirty="0" err="1" smtClean="0"/>
              <a:t>organisation</a:t>
            </a:r>
            <a:r>
              <a:rPr lang="en-US" sz="2400" dirty="0" smtClean="0"/>
              <a:t>; especially in a </a:t>
            </a:r>
            <a:r>
              <a:rPr lang="en-US" sz="2400" dirty="0" smtClean="0">
                <a:hlinkClick r:id="rId5" tooltip="Company"/>
              </a:rPr>
              <a:t>company</a:t>
            </a:r>
            <a:r>
              <a:rPr lang="en-US" sz="2400" dirty="0" smtClean="0"/>
              <a:t>.</a:t>
            </a:r>
          </a:p>
          <a:p>
            <a:pPr algn="just">
              <a:lnSpc>
                <a:spcPct val="150000"/>
              </a:lnSpc>
            </a:pPr>
            <a:r>
              <a:rPr lang="en-US" sz="2400" dirty="0" smtClean="0"/>
              <a:t>The study of management information systems examines people and technology in an organizational context.</a:t>
            </a:r>
            <a:r>
              <a:rPr lang="en-US" sz="2400" baseline="30000" dirty="0" smtClean="0">
                <a:hlinkClick r:id="rId3"/>
              </a:rPr>
              <a:t>[2]</a:t>
            </a:r>
            <a:endParaRPr lang="en-US" sz="2400" dirty="0" smtClean="0"/>
          </a:p>
          <a:p>
            <a:pPr algn="just">
              <a:lnSpc>
                <a:spcPct val="150000"/>
              </a:lnSpc>
            </a:pPr>
            <a:r>
              <a:rPr lang="en-US" sz="2400" dirty="0" smtClean="0"/>
              <a:t>In a corporate setting, the ultimate goal of the use of a management information system is to increase the value and profits of the business.</a:t>
            </a:r>
            <a:r>
              <a:rPr lang="en-US" sz="2400" baseline="30000" dirty="0" smtClean="0">
                <a:hlinkClick r:id="rId3"/>
              </a:rPr>
              <a:t>[3]</a:t>
            </a:r>
            <a:endParaRPr lang="en-US" sz="2400"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2" descr="Image result for staff and functional type of organizational structure"/>
          <p:cNvPicPr>
            <a:picLocks noChangeAspect="1" noChangeArrowheads="1"/>
          </p:cNvPicPr>
          <p:nvPr/>
        </p:nvPicPr>
        <p:blipFill>
          <a:blip r:embed="rId2"/>
          <a:srcRect/>
          <a:stretch>
            <a:fillRect/>
          </a:stretch>
        </p:blipFill>
        <p:spPr bwMode="auto">
          <a:xfrm>
            <a:off x="609600" y="381000"/>
            <a:ext cx="7586472" cy="57912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762000" y="457200"/>
            <a:ext cx="6600825" cy="704850"/>
          </a:xfrm>
          <a:prstGeom prst="rect">
            <a:avLst/>
          </a:prstGeom>
          <a:noFill/>
          <a:ln w="9525">
            <a:noFill/>
            <a:miter lim="800000"/>
            <a:headEnd/>
            <a:tailEnd/>
          </a:ln>
          <a:effectLst/>
        </p:spPr>
      </p:pic>
      <p:pic>
        <p:nvPicPr>
          <p:cNvPr id="14339" name="Picture 3"/>
          <p:cNvPicPr>
            <a:picLocks noChangeAspect="1" noChangeArrowheads="1"/>
          </p:cNvPicPr>
          <p:nvPr/>
        </p:nvPicPr>
        <p:blipFill>
          <a:blip r:embed="rId3"/>
          <a:srcRect/>
          <a:stretch>
            <a:fillRect/>
          </a:stretch>
        </p:blipFill>
        <p:spPr bwMode="auto">
          <a:xfrm>
            <a:off x="609600" y="1600200"/>
            <a:ext cx="7429500" cy="4181475"/>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a:stretch>
            <a:fillRect/>
          </a:stretch>
        </p:blipFill>
        <p:spPr bwMode="auto">
          <a:xfrm>
            <a:off x="685800" y="533400"/>
            <a:ext cx="7429500" cy="3686175"/>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914400" y="609600"/>
            <a:ext cx="5676900" cy="581025"/>
          </a:xfrm>
          <a:prstGeom prst="rect">
            <a:avLst/>
          </a:prstGeom>
          <a:noFill/>
          <a:ln w="9525">
            <a:noFill/>
            <a:miter lim="800000"/>
            <a:headEnd/>
            <a:tailEnd/>
          </a:ln>
          <a:effectLst/>
        </p:spPr>
      </p:pic>
      <p:pic>
        <p:nvPicPr>
          <p:cNvPr id="16387" name="Picture 3"/>
          <p:cNvPicPr>
            <a:picLocks noChangeAspect="1" noChangeArrowheads="1"/>
          </p:cNvPicPr>
          <p:nvPr/>
        </p:nvPicPr>
        <p:blipFill>
          <a:blip r:embed="rId3"/>
          <a:srcRect/>
          <a:stretch>
            <a:fillRect/>
          </a:stretch>
        </p:blipFill>
        <p:spPr bwMode="auto">
          <a:xfrm>
            <a:off x="762000" y="1524000"/>
            <a:ext cx="7419975" cy="895350"/>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685800" y="304800"/>
            <a:ext cx="1571625" cy="476250"/>
          </a:xfrm>
          <a:prstGeom prst="rect">
            <a:avLst/>
          </a:prstGeom>
          <a:noFill/>
          <a:ln w="9525">
            <a:noFill/>
            <a:miter lim="800000"/>
            <a:headEnd/>
            <a:tailEnd/>
          </a:ln>
          <a:effectLst/>
        </p:spPr>
      </p:pic>
      <p:pic>
        <p:nvPicPr>
          <p:cNvPr id="17411" name="Picture 3"/>
          <p:cNvPicPr>
            <a:picLocks noChangeAspect="1" noChangeArrowheads="1"/>
          </p:cNvPicPr>
          <p:nvPr/>
        </p:nvPicPr>
        <p:blipFill>
          <a:blip r:embed="rId3"/>
          <a:srcRect/>
          <a:stretch>
            <a:fillRect/>
          </a:stretch>
        </p:blipFill>
        <p:spPr bwMode="auto">
          <a:xfrm>
            <a:off x="685799" y="990600"/>
            <a:ext cx="8094285" cy="4800600"/>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srcRect/>
          <a:stretch>
            <a:fillRect/>
          </a:stretch>
        </p:blipFill>
        <p:spPr bwMode="auto">
          <a:xfrm>
            <a:off x="457200" y="381000"/>
            <a:ext cx="7439025" cy="3705225"/>
          </a:xfrm>
          <a:prstGeom prst="rect">
            <a:avLst/>
          </a:prstGeom>
          <a:noFill/>
          <a:ln w="9525">
            <a:noFill/>
            <a:miter lim="800000"/>
            <a:headEnd/>
            <a:tailEnd/>
          </a:ln>
          <a:effectLst/>
        </p:spPr>
      </p:pic>
      <p:pic>
        <p:nvPicPr>
          <p:cNvPr id="18435" name="Picture 3"/>
          <p:cNvPicPr>
            <a:picLocks noChangeAspect="1" noChangeArrowheads="1"/>
          </p:cNvPicPr>
          <p:nvPr/>
        </p:nvPicPr>
        <p:blipFill>
          <a:blip r:embed="rId3"/>
          <a:srcRect/>
          <a:stretch>
            <a:fillRect/>
          </a:stretch>
        </p:blipFill>
        <p:spPr bwMode="auto">
          <a:xfrm>
            <a:off x="609600" y="4114800"/>
            <a:ext cx="7362825" cy="295275"/>
          </a:xfrm>
          <a:prstGeom prst="rect">
            <a:avLst/>
          </a:prstGeom>
          <a:noFill/>
          <a:ln w="9525">
            <a:noFill/>
            <a:miter lim="800000"/>
            <a:headEnd/>
            <a:tailEnd/>
          </a:ln>
          <a:effectLst/>
        </p:spPr>
      </p:pic>
      <p:pic>
        <p:nvPicPr>
          <p:cNvPr id="18436" name="Picture 4"/>
          <p:cNvPicPr>
            <a:picLocks noChangeAspect="1" noChangeArrowheads="1"/>
          </p:cNvPicPr>
          <p:nvPr/>
        </p:nvPicPr>
        <p:blipFill>
          <a:blip r:embed="rId4"/>
          <a:srcRect/>
          <a:stretch>
            <a:fillRect/>
          </a:stretch>
        </p:blipFill>
        <p:spPr bwMode="auto">
          <a:xfrm>
            <a:off x="609600" y="4343400"/>
            <a:ext cx="7286625" cy="647700"/>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533400" y="457200"/>
            <a:ext cx="5591175" cy="638175"/>
          </a:xfrm>
          <a:prstGeom prst="rect">
            <a:avLst/>
          </a:prstGeom>
          <a:noFill/>
          <a:ln w="9525">
            <a:noFill/>
            <a:miter lim="800000"/>
            <a:headEnd/>
            <a:tailEnd/>
          </a:ln>
          <a:effectLst/>
        </p:spPr>
      </p:pic>
      <p:pic>
        <p:nvPicPr>
          <p:cNvPr id="19459" name="Picture 3"/>
          <p:cNvPicPr>
            <a:picLocks noChangeAspect="1" noChangeArrowheads="1"/>
          </p:cNvPicPr>
          <p:nvPr/>
        </p:nvPicPr>
        <p:blipFill>
          <a:blip r:embed="rId3"/>
          <a:srcRect/>
          <a:stretch>
            <a:fillRect/>
          </a:stretch>
        </p:blipFill>
        <p:spPr bwMode="auto">
          <a:xfrm>
            <a:off x="762000" y="1371600"/>
            <a:ext cx="7439025" cy="43053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304800" y="762000"/>
            <a:ext cx="8382000" cy="3657600"/>
          </a:xfrm>
          <a:prstGeom prst="rect">
            <a:avLst/>
          </a:prstGeom>
          <a:noFill/>
          <a:ln w="9525">
            <a:noFill/>
            <a:miter lim="800000"/>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srcRect/>
          <a:stretch>
            <a:fillRect/>
          </a:stretch>
        </p:blipFill>
        <p:spPr bwMode="auto">
          <a:xfrm>
            <a:off x="609600" y="762000"/>
            <a:ext cx="7968850" cy="3962400"/>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srcRect/>
          <a:stretch>
            <a:fillRect/>
          </a:stretch>
        </p:blipFill>
        <p:spPr bwMode="auto">
          <a:xfrm>
            <a:off x="609600" y="685800"/>
            <a:ext cx="7448550" cy="2562225"/>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srcRect/>
          <a:stretch>
            <a:fillRect/>
          </a:stretch>
        </p:blipFill>
        <p:spPr bwMode="auto">
          <a:xfrm>
            <a:off x="1447800" y="533400"/>
            <a:ext cx="6029325" cy="476250"/>
          </a:xfrm>
          <a:prstGeom prst="rect">
            <a:avLst/>
          </a:prstGeom>
          <a:noFill/>
          <a:ln w="9525">
            <a:noFill/>
            <a:miter lim="800000"/>
            <a:headEnd/>
            <a:tailEnd/>
          </a:ln>
          <a:effectLst/>
        </p:spPr>
      </p:pic>
      <p:pic>
        <p:nvPicPr>
          <p:cNvPr id="22531" name="Picture 3"/>
          <p:cNvPicPr>
            <a:picLocks noChangeAspect="1" noChangeArrowheads="1"/>
          </p:cNvPicPr>
          <p:nvPr/>
        </p:nvPicPr>
        <p:blipFill>
          <a:blip r:embed="rId3"/>
          <a:srcRect/>
          <a:stretch>
            <a:fillRect/>
          </a:stretch>
        </p:blipFill>
        <p:spPr bwMode="auto">
          <a:xfrm>
            <a:off x="790575" y="1228725"/>
            <a:ext cx="7562850" cy="4400550"/>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762000" y="838200"/>
            <a:ext cx="7572375" cy="3781425"/>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srcRect/>
          <a:stretch>
            <a:fillRect/>
          </a:stretch>
        </p:blipFill>
        <p:spPr bwMode="auto">
          <a:xfrm>
            <a:off x="1295400" y="533400"/>
            <a:ext cx="6438900" cy="561975"/>
          </a:xfrm>
          <a:prstGeom prst="rect">
            <a:avLst/>
          </a:prstGeom>
          <a:noFill/>
          <a:ln w="9525">
            <a:noFill/>
            <a:miter lim="800000"/>
            <a:headEnd/>
            <a:tailEnd/>
          </a:ln>
          <a:effectLst/>
        </p:spPr>
      </p:pic>
      <p:pic>
        <p:nvPicPr>
          <p:cNvPr id="24579" name="Picture 3"/>
          <p:cNvPicPr>
            <a:picLocks noChangeAspect="1" noChangeArrowheads="1"/>
          </p:cNvPicPr>
          <p:nvPr/>
        </p:nvPicPr>
        <p:blipFill>
          <a:blip r:embed="rId3"/>
          <a:srcRect/>
          <a:stretch>
            <a:fillRect/>
          </a:stretch>
        </p:blipFill>
        <p:spPr bwMode="auto">
          <a:xfrm>
            <a:off x="738188" y="1181100"/>
            <a:ext cx="7667625" cy="4495800"/>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srcRect/>
          <a:stretch>
            <a:fillRect/>
          </a:stretch>
        </p:blipFill>
        <p:spPr bwMode="auto">
          <a:xfrm>
            <a:off x="609600" y="533400"/>
            <a:ext cx="7524750" cy="1581150"/>
          </a:xfrm>
          <a:prstGeom prst="rect">
            <a:avLst/>
          </a:prstGeom>
          <a:noFill/>
          <a:ln w="9525">
            <a:noFill/>
            <a:miter lim="800000"/>
            <a:headEnd/>
            <a:tailEnd/>
          </a:ln>
          <a:effectLst/>
        </p:spPr>
      </p:pic>
      <p:pic>
        <p:nvPicPr>
          <p:cNvPr id="25603" name="Picture 3"/>
          <p:cNvPicPr>
            <a:picLocks noChangeAspect="1" noChangeArrowheads="1"/>
          </p:cNvPicPr>
          <p:nvPr/>
        </p:nvPicPr>
        <p:blipFill>
          <a:blip r:embed="rId3"/>
          <a:srcRect/>
          <a:stretch>
            <a:fillRect/>
          </a:stretch>
        </p:blipFill>
        <p:spPr bwMode="auto">
          <a:xfrm>
            <a:off x="533400" y="2362200"/>
            <a:ext cx="2514600" cy="381000"/>
          </a:xfrm>
          <a:prstGeom prst="rect">
            <a:avLst/>
          </a:prstGeom>
          <a:noFill/>
          <a:ln w="9525">
            <a:noFill/>
            <a:miter lim="800000"/>
            <a:headEnd/>
            <a:tailEnd/>
          </a:ln>
          <a:effectLst/>
        </p:spPr>
      </p:pic>
      <p:pic>
        <p:nvPicPr>
          <p:cNvPr id="25604" name="Picture 4"/>
          <p:cNvPicPr>
            <a:picLocks noChangeAspect="1" noChangeArrowheads="1"/>
          </p:cNvPicPr>
          <p:nvPr/>
        </p:nvPicPr>
        <p:blipFill>
          <a:blip r:embed="rId4"/>
          <a:srcRect/>
          <a:stretch>
            <a:fillRect/>
          </a:stretch>
        </p:blipFill>
        <p:spPr bwMode="auto">
          <a:xfrm>
            <a:off x="762000" y="3124200"/>
            <a:ext cx="7315200" cy="2495550"/>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a:stretch>
            <a:fillRect/>
          </a:stretch>
        </p:blipFill>
        <p:spPr bwMode="auto">
          <a:xfrm>
            <a:off x="762000" y="228600"/>
            <a:ext cx="7515225" cy="2390775"/>
          </a:xfrm>
          <a:prstGeom prst="rect">
            <a:avLst/>
          </a:prstGeom>
          <a:noFill/>
          <a:ln w="9525">
            <a:noFill/>
            <a:miter lim="800000"/>
            <a:headEnd/>
            <a:tailEnd/>
          </a:ln>
          <a:effectLst/>
        </p:spPr>
      </p:pic>
      <p:pic>
        <p:nvPicPr>
          <p:cNvPr id="26627" name="Picture 3"/>
          <p:cNvPicPr>
            <a:picLocks noChangeAspect="1" noChangeArrowheads="1"/>
          </p:cNvPicPr>
          <p:nvPr/>
        </p:nvPicPr>
        <p:blipFill>
          <a:blip r:embed="rId3"/>
          <a:srcRect/>
          <a:stretch>
            <a:fillRect/>
          </a:stretch>
        </p:blipFill>
        <p:spPr bwMode="auto">
          <a:xfrm>
            <a:off x="762000" y="2514600"/>
            <a:ext cx="7419975" cy="3971925"/>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srcRect/>
          <a:stretch>
            <a:fillRect/>
          </a:stretch>
        </p:blipFill>
        <p:spPr bwMode="auto">
          <a:xfrm>
            <a:off x="685800" y="838200"/>
            <a:ext cx="7562850" cy="251460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srcRect/>
          <a:stretch>
            <a:fillRect/>
          </a:stretch>
        </p:blipFill>
        <p:spPr bwMode="auto">
          <a:xfrm>
            <a:off x="838200" y="838200"/>
            <a:ext cx="7429500" cy="3667125"/>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srcRect/>
          <a:stretch>
            <a:fillRect/>
          </a:stretch>
        </p:blipFill>
        <p:spPr bwMode="auto">
          <a:xfrm>
            <a:off x="1143000" y="533400"/>
            <a:ext cx="6296025" cy="504825"/>
          </a:xfrm>
          <a:prstGeom prst="rect">
            <a:avLst/>
          </a:prstGeom>
          <a:noFill/>
          <a:ln w="9525">
            <a:noFill/>
            <a:miter lim="800000"/>
            <a:headEnd/>
            <a:tailEnd/>
          </a:ln>
          <a:effectLst/>
        </p:spPr>
      </p:pic>
      <p:pic>
        <p:nvPicPr>
          <p:cNvPr id="29699" name="Picture 3"/>
          <p:cNvPicPr>
            <a:picLocks noChangeAspect="1" noChangeArrowheads="1"/>
          </p:cNvPicPr>
          <p:nvPr/>
        </p:nvPicPr>
        <p:blipFill>
          <a:blip r:embed="rId3"/>
          <a:srcRect/>
          <a:stretch>
            <a:fillRect/>
          </a:stretch>
        </p:blipFill>
        <p:spPr bwMode="auto">
          <a:xfrm>
            <a:off x="914400" y="1143000"/>
            <a:ext cx="7524750" cy="180975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304800" y="1219200"/>
            <a:ext cx="8391525" cy="3743325"/>
          </a:xfrm>
          <a:prstGeom prst="rect">
            <a:avLst/>
          </a:prstGeom>
          <a:noFill/>
          <a:ln w="9525">
            <a:noFill/>
            <a:miter lim="800000"/>
            <a:headEnd/>
            <a:tailEnd/>
          </a:ln>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srcRect/>
          <a:stretch>
            <a:fillRect/>
          </a:stretch>
        </p:blipFill>
        <p:spPr bwMode="auto">
          <a:xfrm>
            <a:off x="1066800" y="381000"/>
            <a:ext cx="6343650" cy="361950"/>
          </a:xfrm>
          <a:prstGeom prst="rect">
            <a:avLst/>
          </a:prstGeom>
          <a:noFill/>
          <a:ln w="9525">
            <a:noFill/>
            <a:miter lim="800000"/>
            <a:headEnd/>
            <a:tailEnd/>
          </a:ln>
          <a:effectLst/>
        </p:spPr>
      </p:pic>
      <p:pic>
        <p:nvPicPr>
          <p:cNvPr id="30723" name="Picture 3"/>
          <p:cNvPicPr>
            <a:picLocks noChangeAspect="1" noChangeArrowheads="1"/>
          </p:cNvPicPr>
          <p:nvPr/>
        </p:nvPicPr>
        <p:blipFill>
          <a:blip r:embed="rId3"/>
          <a:srcRect/>
          <a:stretch>
            <a:fillRect/>
          </a:stretch>
        </p:blipFill>
        <p:spPr bwMode="auto">
          <a:xfrm>
            <a:off x="609600" y="990600"/>
            <a:ext cx="7886700" cy="3695700"/>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srcRect/>
          <a:stretch>
            <a:fillRect/>
          </a:stretch>
        </p:blipFill>
        <p:spPr bwMode="auto">
          <a:xfrm>
            <a:off x="990600" y="381000"/>
            <a:ext cx="6200775" cy="2971800"/>
          </a:xfrm>
          <a:prstGeom prst="rect">
            <a:avLst/>
          </a:prstGeom>
          <a:noFill/>
          <a:ln w="9525">
            <a:noFill/>
            <a:miter lim="800000"/>
            <a:headEnd/>
            <a:tailEnd/>
          </a:ln>
          <a:effectLst/>
        </p:spPr>
      </p:pic>
      <p:pic>
        <p:nvPicPr>
          <p:cNvPr id="31747" name="Picture 3"/>
          <p:cNvPicPr>
            <a:picLocks noChangeAspect="1" noChangeArrowheads="1"/>
          </p:cNvPicPr>
          <p:nvPr/>
        </p:nvPicPr>
        <p:blipFill>
          <a:blip r:embed="rId3"/>
          <a:srcRect/>
          <a:stretch>
            <a:fillRect/>
          </a:stretch>
        </p:blipFill>
        <p:spPr bwMode="auto">
          <a:xfrm>
            <a:off x="609600" y="4191000"/>
            <a:ext cx="7686675" cy="2257425"/>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srcRect/>
          <a:stretch>
            <a:fillRect/>
          </a:stretch>
        </p:blipFill>
        <p:spPr bwMode="auto">
          <a:xfrm>
            <a:off x="609600" y="685800"/>
            <a:ext cx="7686675" cy="2257425"/>
          </a:xfrm>
          <a:prstGeom prst="rect">
            <a:avLst/>
          </a:prstGeom>
          <a:noFill/>
          <a:ln w="9525">
            <a:noFill/>
            <a:miter lim="800000"/>
            <a:headEnd/>
            <a:tailEnd/>
          </a:ln>
          <a:effectLst/>
        </p:spPr>
      </p:pic>
      <p:pic>
        <p:nvPicPr>
          <p:cNvPr id="32771" name="Picture 3"/>
          <p:cNvPicPr>
            <a:picLocks noChangeAspect="1" noChangeArrowheads="1"/>
          </p:cNvPicPr>
          <p:nvPr/>
        </p:nvPicPr>
        <p:blipFill>
          <a:blip r:embed="rId3"/>
          <a:srcRect/>
          <a:stretch>
            <a:fillRect/>
          </a:stretch>
        </p:blipFill>
        <p:spPr bwMode="auto">
          <a:xfrm>
            <a:off x="762000" y="2971800"/>
            <a:ext cx="7219950" cy="1724025"/>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srcRect/>
          <a:stretch>
            <a:fillRect/>
          </a:stretch>
        </p:blipFill>
        <p:spPr bwMode="auto">
          <a:xfrm>
            <a:off x="914400" y="762000"/>
            <a:ext cx="7324725" cy="3448050"/>
          </a:xfrm>
          <a:prstGeom prst="rect">
            <a:avLst/>
          </a:prstGeom>
          <a:noFill/>
          <a:ln w="9525">
            <a:noFill/>
            <a:miter lim="800000"/>
            <a:headEnd/>
            <a:tailEnd/>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762000" y="381000"/>
            <a:ext cx="7105650" cy="55245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457200" y="1143000"/>
            <a:ext cx="8191500" cy="2047875"/>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914400" y="3429000"/>
            <a:ext cx="7115175" cy="438150"/>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a:srcRect/>
          <a:stretch>
            <a:fillRect/>
          </a:stretch>
        </p:blipFill>
        <p:spPr bwMode="auto">
          <a:xfrm>
            <a:off x="457200" y="4343400"/>
            <a:ext cx="8534400" cy="1895475"/>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533400" y="609600"/>
            <a:ext cx="7981950" cy="4943475"/>
          </a:xfrm>
          <a:prstGeom prst="rect">
            <a:avLst/>
          </a:prstGeom>
          <a:noFill/>
          <a:ln w="9525">
            <a:noFill/>
            <a:miter lim="800000"/>
            <a:headEnd/>
            <a:tailEnd/>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914400" y="381000"/>
            <a:ext cx="7381875" cy="2381250"/>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1066800" y="2743200"/>
            <a:ext cx="7324725" cy="1676400"/>
          </a:xfrm>
          <a:prstGeom prst="rect">
            <a:avLst/>
          </a:prstGeom>
          <a:noFill/>
          <a:ln w="9525">
            <a:noFill/>
            <a:miter lim="800000"/>
            <a:headEnd/>
            <a:tailEnd/>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914400" y="838200"/>
            <a:ext cx="7134225" cy="3390900"/>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1676400" y="381000"/>
            <a:ext cx="5505450" cy="561975"/>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838200" y="1219200"/>
            <a:ext cx="7467600" cy="3981450"/>
          </a:xfrm>
          <a:prstGeom prst="rect">
            <a:avLst/>
          </a:prstGeom>
          <a:noFill/>
          <a:ln w="9525">
            <a:noFill/>
            <a:miter lim="800000"/>
            <a:headEnd/>
            <a:tailEnd/>
          </a:ln>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1066800" y="381000"/>
            <a:ext cx="6115050" cy="438150"/>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762000" y="1219200"/>
            <a:ext cx="7477125" cy="356235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533400" y="381000"/>
            <a:ext cx="2800350" cy="419100"/>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304800" y="1371600"/>
            <a:ext cx="8296275" cy="647700"/>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a:srcRect/>
          <a:stretch>
            <a:fillRect/>
          </a:stretch>
        </p:blipFill>
        <p:spPr bwMode="auto">
          <a:xfrm>
            <a:off x="533400" y="2057400"/>
            <a:ext cx="8134350" cy="3295650"/>
          </a:xfrm>
          <a:prstGeom prst="rect">
            <a:avLst/>
          </a:prstGeom>
          <a:noFill/>
          <a:ln w="9525">
            <a:noFill/>
            <a:miter lim="800000"/>
            <a:headEnd/>
            <a:tailEnd/>
          </a:ln>
          <a:effectLst/>
        </p:spPr>
      </p:pic>
      <p:pic>
        <p:nvPicPr>
          <p:cNvPr id="4101" name="Picture 5"/>
          <p:cNvPicPr>
            <a:picLocks noChangeAspect="1" noChangeArrowheads="1"/>
          </p:cNvPicPr>
          <p:nvPr/>
        </p:nvPicPr>
        <p:blipFill>
          <a:blip r:embed="rId5"/>
          <a:srcRect/>
          <a:stretch>
            <a:fillRect/>
          </a:stretch>
        </p:blipFill>
        <p:spPr bwMode="auto">
          <a:xfrm>
            <a:off x="457200" y="5486400"/>
            <a:ext cx="8401050" cy="1009650"/>
          </a:xfrm>
          <a:prstGeom prst="rect">
            <a:avLst/>
          </a:prstGeom>
          <a:noFill/>
          <a:ln w="9525">
            <a:noFill/>
            <a:miter lim="800000"/>
            <a:headEnd/>
            <a:tailEnd/>
          </a:ln>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838200" y="838200"/>
            <a:ext cx="7524750" cy="3629025"/>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838200" y="457200"/>
            <a:ext cx="5153025" cy="476250"/>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a:srcRect/>
          <a:stretch>
            <a:fillRect/>
          </a:stretch>
        </p:blipFill>
        <p:spPr bwMode="auto">
          <a:xfrm>
            <a:off x="609600" y="1143000"/>
            <a:ext cx="7505700" cy="3448050"/>
          </a:xfrm>
          <a:prstGeom prst="rect">
            <a:avLst/>
          </a:prstGeom>
          <a:noFill/>
          <a:ln w="9525">
            <a:noFill/>
            <a:miter lim="800000"/>
            <a:headEnd/>
            <a:tailEnd/>
          </a:ln>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685800" y="762000"/>
            <a:ext cx="7486650" cy="3781425"/>
          </a:xfrm>
          <a:prstGeom prst="rect">
            <a:avLst/>
          </a:prstGeom>
          <a:noFill/>
          <a:ln w="9525">
            <a:noFill/>
            <a:miter lim="800000"/>
            <a:headEnd/>
            <a:tailEnd/>
          </a:ln>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1752600" y="457200"/>
            <a:ext cx="5438775" cy="400050"/>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a:srcRect/>
          <a:stretch>
            <a:fillRect/>
          </a:stretch>
        </p:blipFill>
        <p:spPr bwMode="auto">
          <a:xfrm>
            <a:off x="762000" y="1295400"/>
            <a:ext cx="7534275" cy="3152775"/>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1752600" y="533400"/>
            <a:ext cx="5467350" cy="333375"/>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a:srcRect/>
          <a:stretch>
            <a:fillRect/>
          </a:stretch>
        </p:blipFill>
        <p:spPr bwMode="auto">
          <a:xfrm>
            <a:off x="914400" y="1295400"/>
            <a:ext cx="7058025" cy="1838325"/>
          </a:xfrm>
          <a:prstGeom prst="rect">
            <a:avLst/>
          </a:prstGeom>
          <a:noFill/>
          <a:ln w="9525">
            <a:noFill/>
            <a:miter lim="800000"/>
            <a:headEnd/>
            <a:tailEnd/>
          </a:ln>
          <a:effectLst/>
        </p:spPr>
      </p:pic>
      <p:pic>
        <p:nvPicPr>
          <p:cNvPr id="11268" name="Picture 4"/>
          <p:cNvPicPr>
            <a:picLocks noChangeAspect="1" noChangeArrowheads="1"/>
          </p:cNvPicPr>
          <p:nvPr/>
        </p:nvPicPr>
        <p:blipFill>
          <a:blip r:embed="rId4"/>
          <a:srcRect/>
          <a:stretch>
            <a:fillRect/>
          </a:stretch>
        </p:blipFill>
        <p:spPr bwMode="auto">
          <a:xfrm>
            <a:off x="1676400" y="3352800"/>
            <a:ext cx="5715000" cy="390525"/>
          </a:xfrm>
          <a:prstGeom prst="rect">
            <a:avLst/>
          </a:prstGeom>
          <a:noFill/>
          <a:ln w="9525">
            <a:noFill/>
            <a:miter lim="800000"/>
            <a:headEnd/>
            <a:tailEnd/>
          </a:ln>
          <a:effectLst/>
        </p:spPr>
      </p:pic>
      <p:pic>
        <p:nvPicPr>
          <p:cNvPr id="11269" name="Picture 5"/>
          <p:cNvPicPr>
            <a:picLocks noChangeAspect="1" noChangeArrowheads="1"/>
          </p:cNvPicPr>
          <p:nvPr/>
        </p:nvPicPr>
        <p:blipFill>
          <a:blip r:embed="rId5"/>
          <a:srcRect/>
          <a:stretch>
            <a:fillRect/>
          </a:stretch>
        </p:blipFill>
        <p:spPr bwMode="auto">
          <a:xfrm>
            <a:off x="990600" y="4191000"/>
            <a:ext cx="7543800" cy="1447800"/>
          </a:xfrm>
          <a:prstGeom prst="rect">
            <a:avLst/>
          </a:prstGeom>
          <a:noFill/>
          <a:ln w="9525">
            <a:noFill/>
            <a:miter lim="800000"/>
            <a:headEnd/>
            <a:tailEnd/>
          </a:ln>
          <a:effectLst/>
        </p:spPr>
      </p:pic>
      <p:pic>
        <p:nvPicPr>
          <p:cNvPr id="11270" name="Picture 6"/>
          <p:cNvPicPr>
            <a:picLocks noChangeAspect="1" noChangeArrowheads="1"/>
          </p:cNvPicPr>
          <p:nvPr/>
        </p:nvPicPr>
        <p:blipFill>
          <a:blip r:embed="rId6"/>
          <a:srcRect/>
          <a:stretch>
            <a:fillRect/>
          </a:stretch>
        </p:blipFill>
        <p:spPr bwMode="auto">
          <a:xfrm>
            <a:off x="990600" y="5562600"/>
            <a:ext cx="7353300" cy="561975"/>
          </a:xfrm>
          <a:prstGeom prst="rect">
            <a:avLst/>
          </a:prstGeom>
          <a:noFill/>
          <a:ln w="9525">
            <a:noFill/>
            <a:miter lim="800000"/>
            <a:headEnd/>
            <a:tailEnd/>
          </a:ln>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1143000" y="457200"/>
            <a:ext cx="2543175" cy="495300"/>
          </a:xfrm>
          <a:prstGeom prst="rect">
            <a:avLst/>
          </a:prstGeom>
          <a:noFill/>
          <a:ln w="9525">
            <a:noFill/>
            <a:miter lim="800000"/>
            <a:headEnd/>
            <a:tailEnd/>
          </a:ln>
          <a:effectLst/>
        </p:spPr>
      </p:pic>
      <p:pic>
        <p:nvPicPr>
          <p:cNvPr id="12291" name="Picture 3"/>
          <p:cNvPicPr>
            <a:picLocks noChangeAspect="1" noChangeArrowheads="1"/>
          </p:cNvPicPr>
          <p:nvPr/>
        </p:nvPicPr>
        <p:blipFill>
          <a:blip r:embed="rId3"/>
          <a:srcRect/>
          <a:stretch>
            <a:fillRect/>
          </a:stretch>
        </p:blipFill>
        <p:spPr bwMode="auto">
          <a:xfrm>
            <a:off x="838200" y="1219200"/>
            <a:ext cx="7458075" cy="4248150"/>
          </a:xfrm>
          <a:prstGeom prst="rect">
            <a:avLst/>
          </a:prstGeom>
          <a:noFill/>
          <a:ln w="9525">
            <a:noFill/>
            <a:miter lim="800000"/>
            <a:headEnd/>
            <a:tailEnd/>
          </a:ln>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609600" y="762000"/>
            <a:ext cx="7743825" cy="3038475"/>
          </a:xfrm>
          <a:prstGeom prst="rect">
            <a:avLst/>
          </a:prstGeom>
          <a:noFill/>
          <a:ln w="9525">
            <a:noFill/>
            <a:miter lim="800000"/>
            <a:headEnd/>
            <a:tailEnd/>
          </a:ln>
          <a:effec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914400" y="457200"/>
            <a:ext cx="4648200" cy="447675"/>
          </a:xfrm>
          <a:prstGeom prst="rect">
            <a:avLst/>
          </a:prstGeom>
          <a:noFill/>
          <a:ln w="9525">
            <a:noFill/>
            <a:miter lim="800000"/>
            <a:headEnd/>
            <a:tailEnd/>
          </a:ln>
          <a:effectLst/>
        </p:spPr>
      </p:pic>
      <p:pic>
        <p:nvPicPr>
          <p:cNvPr id="14340" name="Picture 4"/>
          <p:cNvPicPr>
            <a:picLocks noChangeAspect="1" noChangeArrowheads="1"/>
          </p:cNvPicPr>
          <p:nvPr/>
        </p:nvPicPr>
        <p:blipFill>
          <a:blip r:embed="rId3"/>
          <a:srcRect/>
          <a:stretch>
            <a:fillRect/>
          </a:stretch>
        </p:blipFill>
        <p:spPr bwMode="auto">
          <a:xfrm>
            <a:off x="790575" y="1195388"/>
            <a:ext cx="7562850" cy="4467225"/>
          </a:xfrm>
          <a:prstGeom prst="rect">
            <a:avLst/>
          </a:prstGeom>
          <a:noFill/>
          <a:ln w="9525">
            <a:noFill/>
            <a:miter lim="800000"/>
            <a:headEnd/>
            <a:tailEnd/>
          </a:ln>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a:stretch>
            <a:fillRect/>
          </a:stretch>
        </p:blipFill>
        <p:spPr bwMode="auto">
          <a:xfrm>
            <a:off x="762000" y="381000"/>
            <a:ext cx="7534275" cy="3943350"/>
          </a:xfrm>
          <a:prstGeom prst="rect">
            <a:avLst/>
          </a:prstGeom>
          <a:noFill/>
          <a:ln w="9525">
            <a:noFill/>
            <a:miter lim="800000"/>
            <a:headEnd/>
            <a:tailEnd/>
          </a:ln>
          <a:effectLst/>
        </p:spPr>
      </p:pic>
      <p:pic>
        <p:nvPicPr>
          <p:cNvPr id="15363" name="Picture 3"/>
          <p:cNvPicPr>
            <a:picLocks noChangeAspect="1" noChangeArrowheads="1"/>
          </p:cNvPicPr>
          <p:nvPr/>
        </p:nvPicPr>
        <p:blipFill>
          <a:blip r:embed="rId3"/>
          <a:srcRect/>
          <a:stretch>
            <a:fillRect/>
          </a:stretch>
        </p:blipFill>
        <p:spPr bwMode="auto">
          <a:xfrm>
            <a:off x="685800" y="4267200"/>
            <a:ext cx="7391400" cy="1752600"/>
          </a:xfrm>
          <a:prstGeom prst="rect">
            <a:avLst/>
          </a:prstGeom>
          <a:noFill/>
          <a:ln w="9525">
            <a:noFill/>
            <a:miter lim="800000"/>
            <a:headEnd/>
            <a:tailEnd/>
          </a:ln>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609600" y="533400"/>
            <a:ext cx="7648575" cy="394335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685800" y="457200"/>
            <a:ext cx="4067175" cy="495300"/>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381000" y="1600200"/>
            <a:ext cx="8277225" cy="3238500"/>
          </a:xfrm>
          <a:prstGeom prst="rect">
            <a:avLst/>
          </a:prstGeom>
          <a:noFill/>
          <a:ln w="9525">
            <a:noFill/>
            <a:miter lim="800000"/>
            <a:headEnd/>
            <a:tailEnd/>
          </a:ln>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609600" y="381000"/>
            <a:ext cx="3810000" cy="361950"/>
          </a:xfrm>
          <a:prstGeom prst="rect">
            <a:avLst/>
          </a:prstGeom>
          <a:noFill/>
          <a:ln w="9525">
            <a:noFill/>
            <a:miter lim="800000"/>
            <a:headEnd/>
            <a:tailEnd/>
          </a:ln>
          <a:effectLst/>
        </p:spPr>
      </p:pic>
      <p:pic>
        <p:nvPicPr>
          <p:cNvPr id="17411" name="Picture 3"/>
          <p:cNvPicPr>
            <a:picLocks noChangeAspect="1" noChangeArrowheads="1"/>
          </p:cNvPicPr>
          <p:nvPr/>
        </p:nvPicPr>
        <p:blipFill>
          <a:blip r:embed="rId3"/>
          <a:srcRect/>
          <a:stretch>
            <a:fillRect/>
          </a:stretch>
        </p:blipFill>
        <p:spPr bwMode="auto">
          <a:xfrm>
            <a:off x="533400" y="762000"/>
            <a:ext cx="7534275" cy="5743575"/>
          </a:xfrm>
          <a:prstGeom prst="rect">
            <a:avLst/>
          </a:prstGeom>
          <a:noFill/>
          <a:ln w="9525">
            <a:noFill/>
            <a:miter lim="800000"/>
            <a:headEnd/>
            <a:tailEnd/>
          </a:ln>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srcRect/>
          <a:stretch>
            <a:fillRect/>
          </a:stretch>
        </p:blipFill>
        <p:spPr bwMode="auto">
          <a:xfrm>
            <a:off x="533400" y="381000"/>
            <a:ext cx="3648075" cy="457200"/>
          </a:xfrm>
          <a:prstGeom prst="rect">
            <a:avLst/>
          </a:prstGeom>
          <a:noFill/>
          <a:ln w="9525">
            <a:noFill/>
            <a:miter lim="800000"/>
            <a:headEnd/>
            <a:tailEnd/>
          </a:ln>
          <a:effectLst/>
        </p:spPr>
      </p:pic>
      <p:pic>
        <p:nvPicPr>
          <p:cNvPr id="18435" name="Picture 3"/>
          <p:cNvPicPr>
            <a:picLocks noChangeAspect="1" noChangeArrowheads="1"/>
          </p:cNvPicPr>
          <p:nvPr/>
        </p:nvPicPr>
        <p:blipFill>
          <a:blip r:embed="rId3"/>
          <a:srcRect/>
          <a:stretch>
            <a:fillRect/>
          </a:stretch>
        </p:blipFill>
        <p:spPr bwMode="auto">
          <a:xfrm>
            <a:off x="685800" y="914400"/>
            <a:ext cx="7515225" cy="4543425"/>
          </a:xfrm>
          <a:prstGeom prst="rect">
            <a:avLst/>
          </a:prstGeom>
          <a:noFill/>
          <a:ln w="9525">
            <a:noFill/>
            <a:miter lim="800000"/>
            <a:headEnd/>
            <a:tailEnd/>
          </a:ln>
          <a:effectLst/>
        </p:spPr>
      </p:pic>
      <p:pic>
        <p:nvPicPr>
          <p:cNvPr id="18436" name="Picture 4"/>
          <p:cNvPicPr>
            <a:picLocks noChangeAspect="1" noChangeArrowheads="1"/>
          </p:cNvPicPr>
          <p:nvPr/>
        </p:nvPicPr>
        <p:blipFill>
          <a:blip r:embed="rId4"/>
          <a:srcRect/>
          <a:stretch>
            <a:fillRect/>
          </a:stretch>
        </p:blipFill>
        <p:spPr bwMode="auto">
          <a:xfrm>
            <a:off x="914400" y="5334000"/>
            <a:ext cx="7115175" cy="581025"/>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685800" y="685800"/>
            <a:ext cx="7505700" cy="3000375"/>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srcRect/>
          <a:stretch>
            <a:fillRect/>
          </a:stretch>
        </p:blipFill>
        <p:spPr bwMode="auto">
          <a:xfrm>
            <a:off x="838200" y="533400"/>
            <a:ext cx="3943350" cy="333375"/>
          </a:xfrm>
          <a:prstGeom prst="rect">
            <a:avLst/>
          </a:prstGeom>
          <a:noFill/>
          <a:ln w="9525">
            <a:noFill/>
            <a:miter lim="800000"/>
            <a:headEnd/>
            <a:tailEnd/>
          </a:ln>
          <a:effectLst/>
        </p:spPr>
      </p:pic>
      <p:pic>
        <p:nvPicPr>
          <p:cNvPr id="20483" name="Picture 3"/>
          <p:cNvPicPr>
            <a:picLocks noChangeAspect="1" noChangeArrowheads="1"/>
          </p:cNvPicPr>
          <p:nvPr/>
        </p:nvPicPr>
        <p:blipFill>
          <a:blip r:embed="rId3"/>
          <a:srcRect/>
          <a:stretch>
            <a:fillRect/>
          </a:stretch>
        </p:blipFill>
        <p:spPr bwMode="auto">
          <a:xfrm>
            <a:off x="609600" y="1143000"/>
            <a:ext cx="7439025" cy="3409950"/>
          </a:xfrm>
          <a:prstGeom prst="rect">
            <a:avLst/>
          </a:prstGeom>
          <a:noFill/>
          <a:ln w="9525">
            <a:noFill/>
            <a:miter lim="800000"/>
            <a:headEnd/>
            <a:tailEnd/>
          </a:ln>
          <a:effec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srcRect/>
          <a:stretch>
            <a:fillRect/>
          </a:stretch>
        </p:blipFill>
        <p:spPr bwMode="auto">
          <a:xfrm>
            <a:off x="762000" y="762000"/>
            <a:ext cx="7496175" cy="2447925"/>
          </a:xfrm>
          <a:prstGeom prst="rect">
            <a:avLst/>
          </a:prstGeom>
          <a:noFill/>
          <a:ln w="9525">
            <a:noFill/>
            <a:miter lim="800000"/>
            <a:headEnd/>
            <a:tailEnd/>
          </a:ln>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srcRect/>
          <a:stretch>
            <a:fillRect/>
          </a:stretch>
        </p:blipFill>
        <p:spPr bwMode="auto">
          <a:xfrm>
            <a:off x="838200" y="304800"/>
            <a:ext cx="3810000" cy="476250"/>
          </a:xfrm>
          <a:prstGeom prst="rect">
            <a:avLst/>
          </a:prstGeom>
          <a:noFill/>
          <a:ln w="9525">
            <a:noFill/>
            <a:miter lim="800000"/>
            <a:headEnd/>
            <a:tailEnd/>
          </a:ln>
          <a:effectLst/>
        </p:spPr>
      </p:pic>
      <p:pic>
        <p:nvPicPr>
          <p:cNvPr id="22531" name="Picture 3"/>
          <p:cNvPicPr>
            <a:picLocks noChangeAspect="1" noChangeArrowheads="1"/>
          </p:cNvPicPr>
          <p:nvPr/>
        </p:nvPicPr>
        <p:blipFill>
          <a:blip r:embed="rId3"/>
          <a:srcRect/>
          <a:stretch>
            <a:fillRect/>
          </a:stretch>
        </p:blipFill>
        <p:spPr bwMode="auto">
          <a:xfrm>
            <a:off x="609600" y="990600"/>
            <a:ext cx="7467600" cy="1181100"/>
          </a:xfrm>
          <a:prstGeom prst="rect">
            <a:avLst/>
          </a:prstGeom>
          <a:noFill/>
          <a:ln w="9525">
            <a:noFill/>
            <a:miter lim="800000"/>
            <a:headEnd/>
            <a:tailEnd/>
          </a:ln>
          <a:effectLst/>
        </p:spPr>
      </p:pic>
      <p:pic>
        <p:nvPicPr>
          <p:cNvPr id="22532" name="Picture 4"/>
          <p:cNvPicPr>
            <a:picLocks noChangeAspect="1" noChangeArrowheads="1"/>
          </p:cNvPicPr>
          <p:nvPr/>
        </p:nvPicPr>
        <p:blipFill>
          <a:blip r:embed="rId4"/>
          <a:srcRect/>
          <a:stretch>
            <a:fillRect/>
          </a:stretch>
        </p:blipFill>
        <p:spPr bwMode="auto">
          <a:xfrm>
            <a:off x="685800" y="2133600"/>
            <a:ext cx="7362825" cy="838200"/>
          </a:xfrm>
          <a:prstGeom prst="rect">
            <a:avLst/>
          </a:prstGeom>
          <a:noFill/>
          <a:ln w="9525">
            <a:noFill/>
            <a:miter lim="800000"/>
            <a:headEnd/>
            <a:tailEnd/>
          </a:ln>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914400" y="457200"/>
            <a:ext cx="4057650" cy="352425"/>
          </a:xfrm>
          <a:prstGeom prst="rect">
            <a:avLst/>
          </a:prstGeom>
          <a:noFill/>
          <a:ln w="9525">
            <a:noFill/>
            <a:miter lim="800000"/>
            <a:headEnd/>
            <a:tailEnd/>
          </a:ln>
          <a:effectLst/>
        </p:spPr>
      </p:pic>
      <p:pic>
        <p:nvPicPr>
          <p:cNvPr id="23555" name="Picture 3"/>
          <p:cNvPicPr>
            <a:picLocks noChangeAspect="1" noChangeArrowheads="1"/>
          </p:cNvPicPr>
          <p:nvPr/>
        </p:nvPicPr>
        <p:blipFill>
          <a:blip r:embed="rId3"/>
          <a:srcRect/>
          <a:stretch>
            <a:fillRect/>
          </a:stretch>
        </p:blipFill>
        <p:spPr bwMode="auto">
          <a:xfrm>
            <a:off x="838200" y="990600"/>
            <a:ext cx="7620000" cy="5543892"/>
          </a:xfrm>
          <a:prstGeom prst="rect">
            <a:avLst/>
          </a:prstGeom>
          <a:noFill/>
          <a:ln w="9525">
            <a:noFill/>
            <a:miter lim="800000"/>
            <a:headEnd/>
            <a:tailEnd/>
          </a:ln>
          <a:effec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81000" y="1219200"/>
            <a:ext cx="1543050" cy="39052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2362200" y="152400"/>
            <a:ext cx="4362450" cy="8001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381000" y="1828800"/>
            <a:ext cx="7620000" cy="2543175"/>
          </a:xfrm>
          <a:prstGeom prst="rect">
            <a:avLst/>
          </a:prstGeom>
          <a:noFill/>
          <a:ln w="9525">
            <a:noFill/>
            <a:miter lim="800000"/>
            <a:headEnd/>
            <a:tailEnd/>
          </a:ln>
          <a:effec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685800" y="381000"/>
            <a:ext cx="4314825" cy="447675"/>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533400" y="1066800"/>
            <a:ext cx="7648575" cy="742950"/>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457200" y="1752600"/>
            <a:ext cx="7781925" cy="3648075"/>
          </a:xfrm>
          <a:prstGeom prst="rect">
            <a:avLst/>
          </a:prstGeom>
          <a:noFill/>
          <a:ln w="9525">
            <a:noFill/>
            <a:miter lim="800000"/>
            <a:headEnd/>
            <a:tailEnd/>
          </a:ln>
          <a:effec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762000" y="0"/>
            <a:ext cx="7753350" cy="942975"/>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2209800" y="990600"/>
            <a:ext cx="5229225" cy="581025"/>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a:srcRect/>
          <a:stretch>
            <a:fillRect/>
          </a:stretch>
        </p:blipFill>
        <p:spPr bwMode="auto">
          <a:xfrm>
            <a:off x="685800" y="1600200"/>
            <a:ext cx="7715250" cy="1257300"/>
          </a:xfrm>
          <a:prstGeom prst="rect">
            <a:avLst/>
          </a:prstGeom>
          <a:noFill/>
          <a:ln w="9525">
            <a:noFill/>
            <a:miter lim="800000"/>
            <a:headEnd/>
            <a:tailEnd/>
          </a:ln>
          <a:effectLst/>
        </p:spPr>
      </p:pic>
      <p:pic>
        <p:nvPicPr>
          <p:cNvPr id="3077" name="Picture 5"/>
          <p:cNvPicPr>
            <a:picLocks noChangeAspect="1" noChangeArrowheads="1"/>
          </p:cNvPicPr>
          <p:nvPr/>
        </p:nvPicPr>
        <p:blipFill>
          <a:blip r:embed="rId5"/>
          <a:srcRect/>
          <a:stretch>
            <a:fillRect/>
          </a:stretch>
        </p:blipFill>
        <p:spPr bwMode="auto">
          <a:xfrm>
            <a:off x="609600" y="2895600"/>
            <a:ext cx="8067675" cy="36576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304800" y="1600200"/>
            <a:ext cx="8296275" cy="2857500"/>
          </a:xfrm>
          <a:prstGeom prst="rect">
            <a:avLst/>
          </a:prstGeom>
          <a:noFill/>
          <a:ln w="9525">
            <a:noFill/>
            <a:miter lim="800000"/>
            <a:headEnd/>
            <a:tailEnd/>
          </a:ln>
          <a:effectLst/>
        </p:spPr>
      </p:pic>
      <p:pic>
        <p:nvPicPr>
          <p:cNvPr id="3" name="Picture 2"/>
          <p:cNvPicPr>
            <a:picLocks noChangeAspect="1" noChangeArrowheads="1"/>
          </p:cNvPicPr>
          <p:nvPr/>
        </p:nvPicPr>
        <p:blipFill>
          <a:blip r:embed="rId3"/>
          <a:srcRect/>
          <a:stretch>
            <a:fillRect/>
          </a:stretch>
        </p:blipFill>
        <p:spPr bwMode="auto">
          <a:xfrm>
            <a:off x="685800" y="457200"/>
            <a:ext cx="4067175" cy="495300"/>
          </a:xfrm>
          <a:prstGeom prst="rect">
            <a:avLst/>
          </a:prstGeom>
          <a:noFill/>
          <a:ln w="9525">
            <a:noFill/>
            <a:miter lim="800000"/>
            <a:headEnd/>
            <a:tailEnd/>
          </a:ln>
          <a:effec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581025" y="1004888"/>
            <a:ext cx="7981950" cy="4848225"/>
          </a:xfrm>
          <a:prstGeom prst="rect">
            <a:avLst/>
          </a:prstGeom>
          <a:noFill/>
          <a:ln w="9525">
            <a:noFill/>
            <a:miter lim="800000"/>
            <a:headEnd/>
            <a:tailEnd/>
          </a:ln>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533400" y="914400"/>
            <a:ext cx="8124825" cy="3752850"/>
          </a:xfrm>
          <a:prstGeom prst="rect">
            <a:avLst/>
          </a:prstGeom>
          <a:noFill/>
          <a:ln w="9525">
            <a:noFill/>
            <a:miter lim="800000"/>
            <a:headEnd/>
            <a:tailEnd/>
          </a:ln>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990600" y="304800"/>
            <a:ext cx="2505075" cy="447675"/>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533400" y="1371600"/>
            <a:ext cx="7886700" cy="3114675"/>
          </a:xfrm>
          <a:prstGeom prst="rect">
            <a:avLst/>
          </a:prstGeom>
          <a:noFill/>
          <a:ln w="9525">
            <a:noFill/>
            <a:miter lim="800000"/>
            <a:headEnd/>
            <a:tailEnd/>
          </a:ln>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619125" y="952500"/>
            <a:ext cx="7905750" cy="4953000"/>
          </a:xfrm>
          <a:prstGeom prst="rect">
            <a:avLst/>
          </a:prstGeom>
          <a:noFill/>
          <a:ln w="9525">
            <a:noFill/>
            <a:miter lim="800000"/>
            <a:headEnd/>
            <a:tailEnd/>
          </a:ln>
          <a:effec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423863" y="1419225"/>
            <a:ext cx="8296275" cy="4019550"/>
          </a:xfrm>
          <a:prstGeom prst="rect">
            <a:avLst/>
          </a:prstGeom>
          <a:noFill/>
          <a:ln w="9525">
            <a:noFill/>
            <a:miter lim="800000"/>
            <a:headEnd/>
            <a:tailEnd/>
          </a:ln>
          <a:effec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676275" y="1252538"/>
            <a:ext cx="7791450" cy="4352925"/>
          </a:xfrm>
          <a:prstGeom prst="rect">
            <a:avLst/>
          </a:prstGeom>
          <a:noFill/>
          <a:ln w="9525">
            <a:noFill/>
            <a:miter lim="800000"/>
            <a:headEnd/>
            <a:tailEnd/>
          </a:ln>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762000" y="381000"/>
            <a:ext cx="4686300" cy="476250"/>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a:srcRect/>
          <a:stretch>
            <a:fillRect/>
          </a:stretch>
        </p:blipFill>
        <p:spPr bwMode="auto">
          <a:xfrm>
            <a:off x="633413" y="1352550"/>
            <a:ext cx="7877175" cy="4152900"/>
          </a:xfrm>
          <a:prstGeom prst="rect">
            <a:avLst/>
          </a:prstGeom>
          <a:noFill/>
          <a:ln w="9525">
            <a:noFill/>
            <a:miter lim="800000"/>
            <a:headEnd/>
            <a:tailEnd/>
          </a:ln>
          <a:effec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738188" y="1819275"/>
            <a:ext cx="7667625" cy="3219450"/>
          </a:xfrm>
          <a:prstGeom prst="rect">
            <a:avLst/>
          </a:prstGeom>
          <a:noFill/>
          <a:ln w="9525">
            <a:noFill/>
            <a:miter lim="800000"/>
            <a:headEnd/>
            <a:tailEnd/>
          </a:ln>
          <a:effec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914400" y="381000"/>
            <a:ext cx="4657725" cy="457200"/>
          </a:xfrm>
          <a:prstGeom prst="rect">
            <a:avLst/>
          </a:prstGeom>
          <a:noFill/>
          <a:ln w="9525">
            <a:noFill/>
            <a:miter lim="800000"/>
            <a:headEnd/>
            <a:tailEnd/>
          </a:ln>
          <a:effectLst/>
        </p:spPr>
      </p:pic>
      <p:pic>
        <p:nvPicPr>
          <p:cNvPr id="12291" name="Picture 3"/>
          <p:cNvPicPr>
            <a:picLocks noChangeAspect="1" noChangeArrowheads="1"/>
          </p:cNvPicPr>
          <p:nvPr/>
        </p:nvPicPr>
        <p:blipFill>
          <a:blip r:embed="rId3"/>
          <a:srcRect/>
          <a:stretch>
            <a:fillRect/>
          </a:stretch>
        </p:blipFill>
        <p:spPr bwMode="auto">
          <a:xfrm>
            <a:off x="457200" y="990600"/>
            <a:ext cx="7877175" cy="1390650"/>
          </a:xfrm>
          <a:prstGeom prst="rect">
            <a:avLst/>
          </a:prstGeom>
          <a:noFill/>
          <a:ln w="9525">
            <a:noFill/>
            <a:miter lim="800000"/>
            <a:headEnd/>
            <a:tailEnd/>
          </a:ln>
          <a:effectLst/>
        </p:spPr>
      </p:pic>
      <p:pic>
        <p:nvPicPr>
          <p:cNvPr id="12292" name="Picture 4"/>
          <p:cNvPicPr>
            <a:picLocks noChangeAspect="1" noChangeArrowheads="1"/>
          </p:cNvPicPr>
          <p:nvPr/>
        </p:nvPicPr>
        <p:blipFill>
          <a:blip r:embed="rId4"/>
          <a:srcRect/>
          <a:stretch>
            <a:fillRect/>
          </a:stretch>
        </p:blipFill>
        <p:spPr bwMode="auto">
          <a:xfrm>
            <a:off x="533400" y="2438400"/>
            <a:ext cx="7820025" cy="4133850"/>
          </a:xfrm>
          <a:prstGeom prst="rect">
            <a:avLst/>
          </a:prstGeom>
          <a:noFill/>
          <a:ln w="9525">
            <a:noFill/>
            <a:miter lim="800000"/>
            <a:headEnd/>
            <a:tailEnd/>
          </a:ln>
          <a:effec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762000" y="304800"/>
            <a:ext cx="4476750" cy="504825"/>
          </a:xfrm>
          <a:prstGeom prst="rect">
            <a:avLst/>
          </a:prstGeom>
          <a:noFill/>
          <a:ln w="9525">
            <a:noFill/>
            <a:miter lim="800000"/>
            <a:headEnd/>
            <a:tailEnd/>
          </a:ln>
          <a:effectLst/>
        </p:spPr>
      </p:pic>
      <p:pic>
        <p:nvPicPr>
          <p:cNvPr id="13315" name="Picture 3"/>
          <p:cNvPicPr>
            <a:picLocks noChangeAspect="1" noChangeArrowheads="1"/>
          </p:cNvPicPr>
          <p:nvPr/>
        </p:nvPicPr>
        <p:blipFill>
          <a:blip r:embed="rId3"/>
          <a:srcRect/>
          <a:stretch>
            <a:fillRect/>
          </a:stretch>
        </p:blipFill>
        <p:spPr bwMode="auto">
          <a:xfrm>
            <a:off x="533400" y="1295400"/>
            <a:ext cx="7705725" cy="2428875"/>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838200" y="381000"/>
            <a:ext cx="2638425" cy="514350"/>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457200" y="1295400"/>
            <a:ext cx="8277225" cy="1314450"/>
          </a:xfrm>
          <a:prstGeom prst="rect">
            <a:avLst/>
          </a:prstGeom>
          <a:noFill/>
          <a:ln w="9525">
            <a:noFill/>
            <a:miter lim="800000"/>
            <a:headEnd/>
            <a:tailEnd/>
          </a:ln>
          <a:effectLst/>
        </p:spPr>
      </p:pic>
      <p:pic>
        <p:nvPicPr>
          <p:cNvPr id="7172" name="Picture 4"/>
          <p:cNvPicPr>
            <a:picLocks noChangeAspect="1" noChangeArrowheads="1"/>
          </p:cNvPicPr>
          <p:nvPr/>
        </p:nvPicPr>
        <p:blipFill>
          <a:blip r:embed="rId4"/>
          <a:srcRect/>
          <a:stretch>
            <a:fillRect/>
          </a:stretch>
        </p:blipFill>
        <p:spPr bwMode="auto">
          <a:xfrm>
            <a:off x="457200" y="2514600"/>
            <a:ext cx="8172450" cy="657225"/>
          </a:xfrm>
          <a:prstGeom prst="rect">
            <a:avLst/>
          </a:prstGeom>
          <a:noFill/>
          <a:ln w="9525">
            <a:noFill/>
            <a:miter lim="800000"/>
            <a:headEnd/>
            <a:tailEnd/>
          </a:ln>
          <a:effec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762000" y="304800"/>
            <a:ext cx="3286125" cy="542925"/>
          </a:xfrm>
          <a:prstGeom prst="rect">
            <a:avLst/>
          </a:prstGeom>
          <a:noFill/>
          <a:ln w="9525">
            <a:noFill/>
            <a:miter lim="800000"/>
            <a:headEnd/>
            <a:tailEnd/>
          </a:ln>
          <a:effectLst/>
        </p:spPr>
      </p:pic>
      <p:pic>
        <p:nvPicPr>
          <p:cNvPr id="14339" name="Picture 3"/>
          <p:cNvPicPr>
            <a:picLocks noChangeAspect="1" noChangeArrowheads="1"/>
          </p:cNvPicPr>
          <p:nvPr/>
        </p:nvPicPr>
        <p:blipFill>
          <a:blip r:embed="rId3"/>
          <a:srcRect/>
          <a:stretch>
            <a:fillRect/>
          </a:stretch>
        </p:blipFill>
        <p:spPr bwMode="auto">
          <a:xfrm>
            <a:off x="609600" y="1371600"/>
            <a:ext cx="7496175" cy="2095500"/>
          </a:xfrm>
          <a:prstGeom prst="rect">
            <a:avLst/>
          </a:prstGeom>
          <a:noFill/>
          <a:ln w="9525">
            <a:noFill/>
            <a:miter lim="800000"/>
            <a:headEnd/>
            <a:tailEnd/>
          </a:ln>
          <a:effec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a:stretch>
            <a:fillRect/>
          </a:stretch>
        </p:blipFill>
        <p:spPr bwMode="auto">
          <a:xfrm>
            <a:off x="609600" y="304800"/>
            <a:ext cx="7715250" cy="2809875"/>
          </a:xfrm>
          <a:prstGeom prst="rect">
            <a:avLst/>
          </a:prstGeom>
          <a:noFill/>
          <a:ln w="9525">
            <a:noFill/>
            <a:miter lim="800000"/>
            <a:headEnd/>
            <a:tailEnd/>
          </a:ln>
          <a:effec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533400" y="533400"/>
            <a:ext cx="7781925" cy="4610100"/>
          </a:xfrm>
          <a:prstGeom prst="rect">
            <a:avLst/>
          </a:prstGeom>
          <a:noFill/>
          <a:ln w="9525">
            <a:noFill/>
            <a:miter lim="800000"/>
            <a:headEnd/>
            <a:tailEnd/>
          </a:ln>
          <a:effec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685800" y="762000"/>
            <a:ext cx="7772400" cy="4257675"/>
          </a:xfrm>
          <a:prstGeom prst="rect">
            <a:avLst/>
          </a:prstGeom>
          <a:noFill/>
          <a:ln w="9525">
            <a:noFill/>
            <a:miter lim="800000"/>
            <a:headEnd/>
            <a:tailEnd/>
          </a:ln>
          <a:effec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762000" y="228600"/>
            <a:ext cx="7848623"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Georgia" pitchFamily="18" charset="0"/>
                <a:ea typeface="Times New Roman" pitchFamily="18" charset="0"/>
                <a:cs typeface="Times New Roman" pitchFamily="18" charset="0"/>
              </a:rPr>
              <a:t>DIFFERENCE BETWEEN JOINT STOCK COMPANY AND PARTNERSHIP</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Table 3"/>
          <p:cNvGraphicFramePr>
            <a:graphicFrameLocks noGrp="1"/>
          </p:cNvGraphicFramePr>
          <p:nvPr/>
        </p:nvGraphicFramePr>
        <p:xfrm>
          <a:off x="381000" y="609600"/>
          <a:ext cx="8305800" cy="5993892"/>
        </p:xfrm>
        <a:graphic>
          <a:graphicData uri="http://schemas.openxmlformats.org/drawingml/2006/table">
            <a:tbl>
              <a:tblPr/>
              <a:tblGrid>
                <a:gridCol w="4152900"/>
                <a:gridCol w="4152900"/>
              </a:tblGrid>
              <a:tr h="0">
                <a:tc>
                  <a:txBody>
                    <a:bodyPr/>
                    <a:lstStyle/>
                    <a:p>
                      <a:pPr marL="342900" marR="0" indent="-342900">
                        <a:lnSpc>
                          <a:spcPct val="115000"/>
                        </a:lnSpc>
                        <a:spcBef>
                          <a:spcPts val="0"/>
                        </a:spcBef>
                        <a:spcAft>
                          <a:spcPts val="0"/>
                        </a:spcAft>
                        <a:buFont typeface="+mj-lt"/>
                        <a:buAutoNum type="arabicPeriod"/>
                      </a:pPr>
                      <a:r>
                        <a:rPr lang="en-US" sz="1800" dirty="0" smtClean="0">
                          <a:latin typeface="Calibri"/>
                          <a:ea typeface="Times New Roman"/>
                          <a:cs typeface="Times New Roman"/>
                        </a:rPr>
                        <a:t>Organizers </a:t>
                      </a:r>
                      <a:r>
                        <a:rPr lang="en-US" sz="1800" dirty="0">
                          <a:latin typeface="Calibri"/>
                          <a:ea typeface="Times New Roman"/>
                          <a:cs typeface="Times New Roman"/>
                        </a:rPr>
                        <a:t>and entrepreneurs are separate in Joint Stock Company. The share-holders are entrepreneurs, whereas the paid managers are organizers.</a:t>
                      </a:r>
                    </a:p>
                    <a:p>
                      <a:pPr marL="342900" marR="0" indent="-342900">
                        <a:lnSpc>
                          <a:spcPct val="115000"/>
                        </a:lnSpc>
                        <a:spcBef>
                          <a:spcPts val="0"/>
                        </a:spcBef>
                        <a:spcAft>
                          <a:spcPts val="0"/>
                        </a:spcAft>
                        <a:buFont typeface="+mj-lt"/>
                        <a:buAutoNum type="arabicPeriod"/>
                      </a:pPr>
                      <a:r>
                        <a:rPr lang="en-US" sz="1800" dirty="0" smtClean="0">
                          <a:latin typeface="Calibri"/>
                          <a:ea typeface="Times New Roman"/>
                          <a:cs typeface="Times New Roman"/>
                        </a:rPr>
                        <a:t>It </a:t>
                      </a:r>
                      <a:r>
                        <a:rPr lang="en-US" sz="1800" dirty="0">
                          <a:latin typeface="Calibri"/>
                          <a:ea typeface="Times New Roman"/>
                          <a:cs typeface="Times New Roman"/>
                        </a:rPr>
                        <a:t>has a limited liability. The liability of share-hold­ers is limited up to the face value of shares.</a:t>
                      </a:r>
                    </a:p>
                    <a:p>
                      <a:pPr marL="342900" marR="0" indent="-342900">
                        <a:lnSpc>
                          <a:spcPct val="115000"/>
                        </a:lnSpc>
                        <a:spcBef>
                          <a:spcPts val="0"/>
                        </a:spcBef>
                        <a:spcAft>
                          <a:spcPts val="0"/>
                        </a:spcAft>
                        <a:buFont typeface="+mj-lt"/>
                        <a:buAutoNum type="arabicPeriod"/>
                      </a:pPr>
                      <a:r>
                        <a:rPr lang="en-US" sz="1800" dirty="0" smtClean="0">
                          <a:latin typeface="Calibri"/>
                          <a:ea typeface="Times New Roman"/>
                          <a:cs typeface="Times New Roman"/>
                        </a:rPr>
                        <a:t>In </a:t>
                      </a:r>
                      <a:r>
                        <a:rPr lang="en-US" sz="1800" dirty="0">
                          <a:latin typeface="Calibri"/>
                          <a:ea typeface="Times New Roman"/>
                          <a:cs typeface="Times New Roman"/>
                        </a:rPr>
                        <a:t>a joint stock company, shares are transferable. Shares can be easily sold to another person.</a:t>
                      </a:r>
                    </a:p>
                    <a:p>
                      <a:pPr marL="342900" marR="0" indent="-342900">
                        <a:lnSpc>
                          <a:spcPct val="115000"/>
                        </a:lnSpc>
                        <a:spcBef>
                          <a:spcPts val="0"/>
                        </a:spcBef>
                        <a:spcAft>
                          <a:spcPts val="0"/>
                        </a:spcAft>
                        <a:buFont typeface="+mj-lt"/>
                        <a:buAutoNum type="arabicPeriod"/>
                      </a:pPr>
                      <a:r>
                        <a:rPr lang="en-US" sz="1800" dirty="0" smtClean="0">
                          <a:latin typeface="Calibri"/>
                          <a:ea typeface="Times New Roman"/>
                          <a:cs typeface="Times New Roman"/>
                        </a:rPr>
                        <a:t>A </a:t>
                      </a:r>
                      <a:r>
                        <a:rPr lang="en-US" sz="1800" dirty="0">
                          <a:latin typeface="Calibri"/>
                          <a:ea typeface="Times New Roman"/>
                          <a:cs typeface="Times New Roman"/>
                        </a:rPr>
                        <a:t>joint stock company has legal sanction or exist­ence. Company can sue or can he sue against any illegal activity.</a:t>
                      </a:r>
                    </a:p>
                    <a:p>
                      <a:pPr marL="342900" marR="0" indent="-342900">
                        <a:lnSpc>
                          <a:spcPct val="115000"/>
                        </a:lnSpc>
                        <a:spcBef>
                          <a:spcPts val="0"/>
                        </a:spcBef>
                        <a:spcAft>
                          <a:spcPts val="0"/>
                        </a:spcAft>
                        <a:buFont typeface="+mj-lt"/>
                        <a:buAutoNum type="arabicPeriod"/>
                      </a:pPr>
                      <a:r>
                        <a:rPr lang="en-US" sz="1800" dirty="0" smtClean="0">
                          <a:latin typeface="Calibri"/>
                          <a:ea typeface="Times New Roman"/>
                          <a:cs typeface="Times New Roman"/>
                        </a:rPr>
                        <a:t>A </a:t>
                      </a:r>
                      <a:r>
                        <a:rPr lang="en-US" sz="1800" dirty="0">
                          <a:latin typeface="Calibri"/>
                          <a:ea typeface="Times New Roman"/>
                          <a:cs typeface="Times New Roman"/>
                        </a:rPr>
                        <a:t>joint stock company has to obtain approval from the Registrar and has to abide by the company rules and regulations.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0" indent="-342900">
                        <a:lnSpc>
                          <a:spcPct val="115000"/>
                        </a:lnSpc>
                        <a:spcBef>
                          <a:spcPts val="0"/>
                        </a:spcBef>
                        <a:spcAft>
                          <a:spcPts val="0"/>
                        </a:spcAft>
                        <a:buFont typeface="+mj-lt"/>
                        <a:buAutoNum type="arabicPeriod"/>
                      </a:pPr>
                      <a:r>
                        <a:rPr lang="en-US" sz="1800" dirty="0" smtClean="0">
                          <a:latin typeface="Calibri"/>
                          <a:ea typeface="Times New Roman"/>
                          <a:cs typeface="Times New Roman"/>
                        </a:rPr>
                        <a:t>In </a:t>
                      </a:r>
                      <a:r>
                        <a:rPr lang="en-US" sz="1800" dirty="0">
                          <a:latin typeface="Calibri"/>
                          <a:ea typeface="Times New Roman"/>
                          <a:cs typeface="Times New Roman"/>
                        </a:rPr>
                        <a:t>partnership, the entrepreneur and organizer is the same person who bears the risk of profit or loss. So, both of them are not separate but the same person.</a:t>
                      </a:r>
                    </a:p>
                    <a:p>
                      <a:pPr marL="342900" marR="0" indent="-342900">
                        <a:lnSpc>
                          <a:spcPct val="115000"/>
                        </a:lnSpc>
                        <a:spcBef>
                          <a:spcPts val="0"/>
                        </a:spcBef>
                        <a:spcAft>
                          <a:spcPts val="0"/>
                        </a:spcAft>
                        <a:buFont typeface="+mj-lt"/>
                        <a:buAutoNum type="arabicPeriod"/>
                      </a:pPr>
                      <a:r>
                        <a:rPr lang="en-US" sz="1800" dirty="0" smtClean="0">
                          <a:latin typeface="Calibri"/>
                          <a:ea typeface="Times New Roman"/>
                          <a:cs typeface="Times New Roman"/>
                        </a:rPr>
                        <a:t>It </a:t>
                      </a:r>
                      <a:r>
                        <a:rPr lang="en-US" sz="1800" dirty="0">
                          <a:latin typeface="Calibri"/>
                          <a:ea typeface="Times New Roman"/>
                          <a:cs typeface="Times New Roman"/>
                        </a:rPr>
                        <a:t>has unlimited liability. All partners are collec­tively responsible for their liability.</a:t>
                      </a:r>
                    </a:p>
                    <a:p>
                      <a:pPr marL="342900" marR="0" indent="-342900">
                        <a:lnSpc>
                          <a:spcPct val="115000"/>
                        </a:lnSpc>
                        <a:spcBef>
                          <a:spcPts val="0"/>
                        </a:spcBef>
                        <a:spcAft>
                          <a:spcPts val="0"/>
                        </a:spcAft>
                        <a:buFont typeface="+mj-lt"/>
                        <a:buAutoNum type="arabicPeriod"/>
                      </a:pPr>
                      <a:r>
                        <a:rPr lang="en-US" sz="1800" dirty="0" smtClean="0">
                          <a:latin typeface="Calibri"/>
                          <a:ea typeface="Times New Roman"/>
                          <a:cs typeface="Times New Roman"/>
                        </a:rPr>
                        <a:t>Under </a:t>
                      </a:r>
                      <a:r>
                        <a:rPr lang="en-US" sz="1800" dirty="0">
                          <a:latin typeface="Calibri"/>
                          <a:ea typeface="Times New Roman"/>
                          <a:cs typeface="Times New Roman"/>
                        </a:rPr>
                        <a:t>partnership, shares are not transferable. No partner can transfer his shares to other per­sons.</a:t>
                      </a:r>
                    </a:p>
                    <a:p>
                      <a:pPr marL="342900" marR="0" indent="-342900">
                        <a:lnSpc>
                          <a:spcPct val="115000"/>
                        </a:lnSpc>
                        <a:spcBef>
                          <a:spcPts val="0"/>
                        </a:spcBef>
                        <a:spcAft>
                          <a:spcPts val="0"/>
                        </a:spcAft>
                        <a:buFont typeface="+mj-lt"/>
                        <a:buAutoNum type="arabicPeriod"/>
                      </a:pPr>
                      <a:r>
                        <a:rPr lang="en-US" sz="1800" dirty="0" smtClean="0">
                          <a:latin typeface="Calibri"/>
                          <a:ea typeface="Times New Roman"/>
                          <a:cs typeface="Times New Roman"/>
                        </a:rPr>
                        <a:t>Partnership </a:t>
                      </a:r>
                      <a:r>
                        <a:rPr lang="en-US" sz="1800" dirty="0">
                          <a:latin typeface="Calibri"/>
                          <a:ea typeface="Times New Roman"/>
                          <a:cs typeface="Times New Roman"/>
                        </a:rPr>
                        <a:t>has no legal existence like a joint stock company.</a:t>
                      </a:r>
                    </a:p>
                    <a:p>
                      <a:pPr marL="342900" marR="0" indent="-342900">
                        <a:lnSpc>
                          <a:spcPct val="115000"/>
                        </a:lnSpc>
                        <a:spcBef>
                          <a:spcPts val="0"/>
                        </a:spcBef>
                        <a:spcAft>
                          <a:spcPts val="0"/>
                        </a:spcAft>
                        <a:buFont typeface="+mj-lt"/>
                        <a:buAutoNum type="arabicPeriod"/>
                      </a:pPr>
                      <a:r>
                        <a:rPr lang="en-US" sz="1800" dirty="0" smtClean="0">
                          <a:latin typeface="Calibri"/>
                          <a:ea typeface="Times New Roman"/>
                          <a:cs typeface="Times New Roman"/>
                        </a:rPr>
                        <a:t>There </a:t>
                      </a:r>
                      <a:r>
                        <a:rPr lang="en-US" sz="1800" dirty="0">
                          <a:latin typeface="Calibri"/>
                          <a:ea typeface="Times New Roman"/>
                          <a:cs typeface="Times New Roman"/>
                        </a:rPr>
                        <a:t>is no need to obtain any special approval and no obedience of particular rules is needed.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457200" y="381000"/>
          <a:ext cx="8229600" cy="6019800"/>
        </p:xfrm>
        <a:graphic>
          <a:graphicData uri="http://schemas.openxmlformats.org/drawingml/2006/table">
            <a:tbl>
              <a:tblPr/>
              <a:tblGrid>
                <a:gridCol w="4114800"/>
                <a:gridCol w="4114800"/>
              </a:tblGrid>
              <a:tr h="6019800">
                <a:tc>
                  <a:txBody>
                    <a:bodyPr/>
                    <a:lstStyle/>
                    <a:p>
                      <a:pPr marL="342900" marR="0" indent="-342900">
                        <a:lnSpc>
                          <a:spcPct val="115000"/>
                        </a:lnSpc>
                        <a:spcBef>
                          <a:spcPts val="0"/>
                        </a:spcBef>
                        <a:spcAft>
                          <a:spcPts val="0"/>
                        </a:spcAft>
                        <a:buFont typeface="+mj-lt"/>
                        <a:buAutoNum type="arabicPeriod" startAt="6"/>
                      </a:pPr>
                      <a:r>
                        <a:rPr lang="en-US" sz="1800" dirty="0" smtClean="0">
                          <a:latin typeface="Calibri"/>
                          <a:ea typeface="Times New Roman"/>
                          <a:cs typeface="Times New Roman"/>
                        </a:rPr>
                        <a:t>Joint </a:t>
                      </a:r>
                      <a:r>
                        <a:rPr lang="en-US" sz="1800" dirty="0">
                          <a:latin typeface="Calibri"/>
                          <a:ea typeface="Times New Roman"/>
                          <a:cs typeface="Times New Roman"/>
                        </a:rPr>
                        <a:t>stock companies have long life or are some­what permanent. It makes little difference to the company if any share-holder dies or transfers its shares to others. It is merely a question of change in the ownerships of shares.</a:t>
                      </a:r>
                    </a:p>
                    <a:p>
                      <a:pPr marL="342900" marR="0" indent="-342900">
                        <a:lnSpc>
                          <a:spcPct val="115000"/>
                        </a:lnSpc>
                        <a:spcBef>
                          <a:spcPts val="0"/>
                        </a:spcBef>
                        <a:spcAft>
                          <a:spcPts val="0"/>
                        </a:spcAft>
                        <a:buFont typeface="+mj-lt"/>
                        <a:buAutoNum type="arabicPeriod" startAt="6"/>
                      </a:pPr>
                      <a:r>
                        <a:rPr lang="en-US" sz="1800" dirty="0" smtClean="0">
                          <a:latin typeface="Calibri"/>
                          <a:ea typeface="Times New Roman"/>
                          <a:cs typeface="Times New Roman"/>
                        </a:rPr>
                        <a:t>There </a:t>
                      </a:r>
                      <a:r>
                        <a:rPr lang="en-US" sz="1800" dirty="0">
                          <a:latin typeface="Calibri"/>
                          <a:ea typeface="Times New Roman"/>
                          <a:cs typeface="Times New Roman"/>
                        </a:rPr>
                        <a:t>is no direct and close relation-ship between the workers and the employer in a joint stock company.</a:t>
                      </a:r>
                    </a:p>
                    <a:p>
                      <a:pPr marL="342900" marR="0" indent="-342900">
                        <a:lnSpc>
                          <a:spcPct val="115000"/>
                        </a:lnSpc>
                        <a:spcBef>
                          <a:spcPts val="0"/>
                        </a:spcBef>
                        <a:spcAft>
                          <a:spcPts val="0"/>
                        </a:spcAft>
                        <a:buFont typeface="+mj-lt"/>
                        <a:buAutoNum type="arabicPeriod" startAt="6"/>
                      </a:pPr>
                      <a:r>
                        <a:rPr lang="en-US" sz="1800" dirty="0" smtClean="0">
                          <a:latin typeface="Calibri"/>
                          <a:ea typeface="Times New Roman"/>
                          <a:cs typeface="Times New Roman"/>
                        </a:rPr>
                        <a:t>Large </a:t>
                      </a:r>
                      <a:r>
                        <a:rPr lang="en-US" sz="1800" dirty="0">
                          <a:latin typeface="Calibri"/>
                          <a:ea typeface="Times New Roman"/>
                          <a:cs typeface="Times New Roman"/>
                        </a:rPr>
                        <a:t>scale production is adopted in case of joint stock companies.</a:t>
                      </a:r>
                    </a:p>
                    <a:p>
                      <a:pPr marL="342900" marR="0" indent="-342900">
                        <a:lnSpc>
                          <a:spcPct val="115000"/>
                        </a:lnSpc>
                        <a:spcBef>
                          <a:spcPts val="0"/>
                        </a:spcBef>
                        <a:spcAft>
                          <a:spcPts val="0"/>
                        </a:spcAft>
                        <a:buFont typeface="+mj-lt"/>
                        <a:buAutoNum type="arabicPeriod" startAt="6"/>
                      </a:pPr>
                      <a:r>
                        <a:rPr lang="en-US" sz="1800" dirty="0" smtClean="0">
                          <a:latin typeface="Calibri"/>
                          <a:ea typeface="Times New Roman"/>
                          <a:cs typeface="Times New Roman"/>
                        </a:rPr>
                        <a:t>In </a:t>
                      </a:r>
                      <a:r>
                        <a:rPr lang="en-US" sz="1800" dirty="0">
                          <a:latin typeface="Calibri"/>
                          <a:ea typeface="Times New Roman"/>
                          <a:cs typeface="Times New Roman"/>
                        </a:rPr>
                        <a:t>a joint stock company, all the share-holders are not known to each other.</a:t>
                      </a:r>
                    </a:p>
                    <a:p>
                      <a:pPr marL="342900" marR="0" indent="-342900">
                        <a:lnSpc>
                          <a:spcPct val="115000"/>
                        </a:lnSpc>
                        <a:spcBef>
                          <a:spcPts val="0"/>
                        </a:spcBef>
                        <a:spcAft>
                          <a:spcPts val="0"/>
                        </a:spcAft>
                        <a:buFont typeface="+mj-lt"/>
                        <a:buAutoNum type="arabicPeriod" startAt="6"/>
                      </a:pPr>
                      <a:r>
                        <a:rPr lang="en-US" sz="1800" dirty="0" smtClean="0">
                          <a:latin typeface="Calibri"/>
                          <a:ea typeface="Times New Roman"/>
                          <a:cs typeface="Times New Roman"/>
                        </a:rPr>
                        <a:t>Risk </a:t>
                      </a:r>
                      <a:r>
                        <a:rPr lang="en-US" sz="1800" dirty="0">
                          <a:latin typeface="Calibri"/>
                          <a:ea typeface="Times New Roman"/>
                          <a:cs typeface="Times New Roman"/>
                        </a:rPr>
                        <a:t>can be taken in case of a joint stock company.</a:t>
                      </a:r>
                    </a:p>
                    <a:p>
                      <a:pPr marL="342900" marR="0" indent="-342900">
                        <a:lnSpc>
                          <a:spcPct val="115000"/>
                        </a:lnSpc>
                        <a:spcBef>
                          <a:spcPts val="0"/>
                        </a:spcBef>
                        <a:spcAft>
                          <a:spcPts val="0"/>
                        </a:spcAft>
                        <a:buFont typeface="+mj-lt"/>
                        <a:buAutoNum type="arabicPeriod" startAt="6"/>
                      </a:pPr>
                      <a:r>
                        <a:rPr lang="en-US" sz="1800" dirty="0" smtClean="0">
                          <a:latin typeface="Calibri"/>
                          <a:ea typeface="Times New Roman"/>
                          <a:cs typeface="Times New Roman"/>
                        </a:rPr>
                        <a:t>More </a:t>
                      </a:r>
                      <a:r>
                        <a:rPr lang="en-US" sz="1800" dirty="0">
                          <a:latin typeface="Calibri"/>
                          <a:ea typeface="Times New Roman"/>
                          <a:cs typeface="Times New Roman"/>
                        </a:rPr>
                        <a:t>capital can be acquired if need arises, by sell­ing of new shares and debentures in the market.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0" indent="-342900">
                        <a:lnSpc>
                          <a:spcPct val="115000"/>
                        </a:lnSpc>
                        <a:spcBef>
                          <a:spcPts val="0"/>
                        </a:spcBef>
                        <a:spcAft>
                          <a:spcPts val="0"/>
                        </a:spcAft>
                        <a:buFont typeface="+mj-lt"/>
                        <a:buAutoNum type="arabicPeriod" startAt="6"/>
                      </a:pPr>
                      <a:r>
                        <a:rPr lang="en-US" sz="1800" dirty="0" smtClean="0">
                          <a:latin typeface="Calibri"/>
                          <a:ea typeface="Times New Roman"/>
                          <a:cs typeface="Times New Roman"/>
                        </a:rPr>
                        <a:t>Partnership </a:t>
                      </a:r>
                      <a:r>
                        <a:rPr lang="en-US" sz="1800" dirty="0">
                          <a:latin typeface="Calibri"/>
                          <a:ea typeface="Times New Roman"/>
                          <a:cs typeface="Times New Roman"/>
                        </a:rPr>
                        <a:t>is very short lived and its future is uncertain. Due to misunderstandings on the death of a partner, the business is dissolved.</a:t>
                      </a:r>
                    </a:p>
                    <a:p>
                      <a:pPr marL="342900" marR="0" indent="-342900">
                        <a:lnSpc>
                          <a:spcPct val="115000"/>
                        </a:lnSpc>
                        <a:spcBef>
                          <a:spcPts val="0"/>
                        </a:spcBef>
                        <a:spcAft>
                          <a:spcPts val="0"/>
                        </a:spcAft>
                        <a:buFont typeface="+mj-lt"/>
                        <a:buAutoNum type="arabicPeriod" startAt="6"/>
                      </a:pPr>
                      <a:r>
                        <a:rPr lang="en-US" sz="1800" dirty="0" smtClean="0">
                          <a:latin typeface="Calibri"/>
                          <a:ea typeface="Times New Roman"/>
                          <a:cs typeface="Times New Roman"/>
                        </a:rPr>
                        <a:t>There </a:t>
                      </a:r>
                      <a:r>
                        <a:rPr lang="en-US" sz="1800" dirty="0">
                          <a:latin typeface="Calibri"/>
                          <a:ea typeface="Times New Roman"/>
                          <a:cs typeface="Times New Roman"/>
                        </a:rPr>
                        <a:t>is direct and close relation-ship between the workers and the employer under partnership.</a:t>
                      </a:r>
                    </a:p>
                    <a:p>
                      <a:pPr marL="342900" marR="0" indent="-342900">
                        <a:lnSpc>
                          <a:spcPct val="115000"/>
                        </a:lnSpc>
                        <a:spcBef>
                          <a:spcPts val="0"/>
                        </a:spcBef>
                        <a:spcAft>
                          <a:spcPts val="0"/>
                        </a:spcAft>
                        <a:buFont typeface="+mj-lt"/>
                        <a:buAutoNum type="arabicPeriod" startAt="6"/>
                      </a:pPr>
                      <a:r>
                        <a:rPr lang="en-US" sz="1800" dirty="0" smtClean="0">
                          <a:latin typeface="Calibri"/>
                          <a:ea typeface="Times New Roman"/>
                          <a:cs typeface="Times New Roman"/>
                        </a:rPr>
                        <a:t>The </a:t>
                      </a:r>
                      <a:r>
                        <a:rPr lang="en-US" sz="1800" dirty="0">
                          <a:latin typeface="Calibri"/>
                          <a:ea typeface="Times New Roman"/>
                          <a:cs typeface="Times New Roman"/>
                        </a:rPr>
                        <a:t>scale of production is small under partnership.</a:t>
                      </a:r>
                    </a:p>
                    <a:p>
                      <a:pPr marL="342900" marR="0" indent="-342900">
                        <a:lnSpc>
                          <a:spcPct val="115000"/>
                        </a:lnSpc>
                        <a:spcBef>
                          <a:spcPts val="0"/>
                        </a:spcBef>
                        <a:spcAft>
                          <a:spcPts val="0"/>
                        </a:spcAft>
                        <a:buFont typeface="+mj-lt"/>
                        <a:buAutoNum type="arabicPeriod" startAt="6"/>
                      </a:pPr>
                      <a:r>
                        <a:rPr lang="en-US" sz="1800" dirty="0" smtClean="0">
                          <a:latin typeface="Calibri"/>
                          <a:ea typeface="Times New Roman"/>
                          <a:cs typeface="Times New Roman"/>
                        </a:rPr>
                        <a:t>Under </a:t>
                      </a:r>
                      <a:r>
                        <a:rPr lang="en-US" sz="1800" dirty="0">
                          <a:latin typeface="Calibri"/>
                          <a:ea typeface="Times New Roman"/>
                          <a:cs typeface="Times New Roman"/>
                        </a:rPr>
                        <a:t>partnership, the partners are well ac­quainted with each other.</a:t>
                      </a:r>
                    </a:p>
                    <a:p>
                      <a:pPr marL="342900" marR="0" indent="-342900">
                        <a:lnSpc>
                          <a:spcPct val="115000"/>
                        </a:lnSpc>
                        <a:spcBef>
                          <a:spcPts val="0"/>
                        </a:spcBef>
                        <a:spcAft>
                          <a:spcPts val="0"/>
                        </a:spcAft>
                        <a:buFont typeface="+mj-lt"/>
                        <a:buAutoNum type="arabicPeriod" startAt="6"/>
                      </a:pPr>
                      <a:r>
                        <a:rPr lang="en-US" sz="1800" dirty="0" smtClean="0">
                          <a:latin typeface="Calibri"/>
                          <a:ea typeface="Times New Roman"/>
                          <a:cs typeface="Times New Roman"/>
                        </a:rPr>
                        <a:t>Risk </a:t>
                      </a:r>
                      <a:r>
                        <a:rPr lang="en-US" sz="1800" dirty="0">
                          <a:latin typeface="Calibri"/>
                          <a:ea typeface="Times New Roman"/>
                          <a:cs typeface="Times New Roman"/>
                        </a:rPr>
                        <a:t>is either not taken or rarely taken under part­nership.</a:t>
                      </a:r>
                    </a:p>
                    <a:p>
                      <a:pPr marL="342900" marR="0" indent="-342900">
                        <a:lnSpc>
                          <a:spcPct val="115000"/>
                        </a:lnSpc>
                        <a:spcBef>
                          <a:spcPts val="0"/>
                        </a:spcBef>
                        <a:spcAft>
                          <a:spcPts val="0"/>
                        </a:spcAft>
                        <a:buFont typeface="+mj-lt"/>
                        <a:buAutoNum type="arabicPeriod" startAt="6"/>
                      </a:pPr>
                      <a:r>
                        <a:rPr lang="en-US" sz="1800" dirty="0" smtClean="0">
                          <a:latin typeface="Calibri"/>
                          <a:ea typeface="Times New Roman"/>
                          <a:cs typeface="Times New Roman"/>
                        </a:rPr>
                        <a:t>It </a:t>
                      </a:r>
                      <a:r>
                        <a:rPr lang="en-US" sz="1800" dirty="0">
                          <a:latin typeface="Calibri"/>
                          <a:ea typeface="Times New Roman"/>
                          <a:cs typeface="Times New Roman"/>
                        </a:rPr>
                        <a:t>is difficult to increase capital under partnership.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304800"/>
            <a:ext cx="7017883" cy="369332"/>
          </a:xfrm>
          <a:prstGeom prst="rect">
            <a:avLst/>
          </a:prstGeom>
        </p:spPr>
        <p:txBody>
          <a:bodyPr wrap="none">
            <a:spAutoFit/>
          </a:bodyPr>
          <a:lstStyle/>
          <a:p>
            <a:r>
              <a:rPr lang="en-US" b="1" dirty="0" smtClean="0">
                <a:latin typeface="Aharoni" pitchFamily="2" charset="-79"/>
                <a:ea typeface="Times New Roman" pitchFamily="18" charset="0"/>
                <a:cs typeface="Aharoni" pitchFamily="2" charset="-79"/>
              </a:rPr>
              <a:t>DIFFERENCE BETWEEN </a:t>
            </a:r>
            <a:r>
              <a:rPr lang="en-US" b="1" cap="all" dirty="0" smtClean="0">
                <a:latin typeface="Aharoni" pitchFamily="2" charset="-79"/>
                <a:cs typeface="Aharoni" pitchFamily="2" charset="-79"/>
              </a:rPr>
              <a:t>SOLE PROPRIETORSHIP &amp; PARTNERSHIP</a:t>
            </a:r>
            <a:endParaRPr lang="en-US" dirty="0">
              <a:latin typeface="Aharoni" pitchFamily="2" charset="-79"/>
              <a:cs typeface="Aharoni" pitchFamily="2" charset="-79"/>
            </a:endParaRPr>
          </a:p>
        </p:txBody>
      </p:sp>
      <p:graphicFrame>
        <p:nvGraphicFramePr>
          <p:cNvPr id="3" name="Table 2"/>
          <p:cNvGraphicFramePr>
            <a:graphicFrameLocks noGrp="1"/>
          </p:cNvGraphicFramePr>
          <p:nvPr/>
        </p:nvGraphicFramePr>
        <p:xfrm>
          <a:off x="609600" y="914400"/>
          <a:ext cx="8229601" cy="5410199"/>
        </p:xfrm>
        <a:graphic>
          <a:graphicData uri="http://schemas.openxmlformats.org/drawingml/2006/table">
            <a:tbl>
              <a:tblPr/>
              <a:tblGrid>
                <a:gridCol w="1679214"/>
                <a:gridCol w="3092930"/>
                <a:gridCol w="3457457"/>
              </a:tblGrid>
              <a:tr h="733437">
                <a:tc>
                  <a:txBody>
                    <a:bodyPr/>
                    <a:lstStyle/>
                    <a:p>
                      <a:pPr marL="0" marR="0" algn="ctr">
                        <a:lnSpc>
                          <a:spcPct val="115000"/>
                        </a:lnSpc>
                        <a:spcBef>
                          <a:spcPts val="0"/>
                        </a:spcBef>
                        <a:spcAft>
                          <a:spcPts val="1200"/>
                        </a:spcAft>
                      </a:pPr>
                      <a:r>
                        <a:rPr lang="en-US" sz="1600" b="1" cap="all">
                          <a:solidFill>
                            <a:srgbClr val="222222"/>
                          </a:solidFill>
                          <a:latin typeface="Georgia"/>
                          <a:ea typeface="Times New Roman"/>
                          <a:cs typeface="Times New Roman"/>
                        </a:rPr>
                        <a:t>BASIS FOR COMPARISON</a:t>
                      </a:r>
                      <a:endParaRPr lang="en-US" sz="1600">
                        <a:latin typeface="Calibri"/>
                        <a:ea typeface="Times New Roman"/>
                        <a:cs typeface="Times New Roman"/>
                      </a:endParaRPr>
                    </a:p>
                  </a:txBody>
                  <a:tcPr marL="63237" marR="63237" marT="63237" marB="632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DF7"/>
                    </a:solidFill>
                  </a:tcPr>
                </a:tc>
                <a:tc>
                  <a:txBody>
                    <a:bodyPr/>
                    <a:lstStyle/>
                    <a:p>
                      <a:pPr marL="0" marR="0" algn="ctr">
                        <a:lnSpc>
                          <a:spcPct val="115000"/>
                        </a:lnSpc>
                        <a:spcBef>
                          <a:spcPts val="0"/>
                        </a:spcBef>
                        <a:spcAft>
                          <a:spcPts val="1200"/>
                        </a:spcAft>
                      </a:pPr>
                      <a:r>
                        <a:rPr lang="en-US" sz="1600" b="1" cap="all">
                          <a:solidFill>
                            <a:srgbClr val="222222"/>
                          </a:solidFill>
                          <a:latin typeface="Georgia"/>
                          <a:ea typeface="Times New Roman"/>
                          <a:cs typeface="Times New Roman"/>
                        </a:rPr>
                        <a:t>SOLE PROPRIETORSHIP</a:t>
                      </a:r>
                      <a:endParaRPr lang="en-US" sz="1600">
                        <a:latin typeface="Calibri"/>
                        <a:ea typeface="Times New Roman"/>
                        <a:cs typeface="Times New Roman"/>
                      </a:endParaRPr>
                    </a:p>
                  </a:txBody>
                  <a:tcPr marL="63237" marR="63237" marT="63237" marB="632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DF7"/>
                    </a:solidFill>
                  </a:tcPr>
                </a:tc>
                <a:tc>
                  <a:txBody>
                    <a:bodyPr/>
                    <a:lstStyle/>
                    <a:p>
                      <a:pPr marL="0" marR="0" algn="ctr">
                        <a:lnSpc>
                          <a:spcPct val="115000"/>
                        </a:lnSpc>
                        <a:spcBef>
                          <a:spcPts val="0"/>
                        </a:spcBef>
                        <a:spcAft>
                          <a:spcPts val="1200"/>
                        </a:spcAft>
                      </a:pPr>
                      <a:r>
                        <a:rPr lang="en-US" sz="1600" b="1" cap="all">
                          <a:solidFill>
                            <a:srgbClr val="222222"/>
                          </a:solidFill>
                          <a:latin typeface="Georgia"/>
                          <a:ea typeface="Times New Roman"/>
                          <a:cs typeface="Times New Roman"/>
                        </a:rPr>
                        <a:t>PARTNERSHIP</a:t>
                      </a:r>
                      <a:endParaRPr lang="en-US" sz="1600">
                        <a:latin typeface="Calibri"/>
                        <a:ea typeface="Times New Roman"/>
                        <a:cs typeface="Times New Roman"/>
                      </a:endParaRPr>
                    </a:p>
                  </a:txBody>
                  <a:tcPr marL="63237" marR="63237" marT="63237" marB="632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DF7"/>
                    </a:solidFill>
                  </a:tcPr>
                </a:tc>
              </a:tr>
              <a:tr h="1561857">
                <a:tc>
                  <a:txBody>
                    <a:bodyPr/>
                    <a:lstStyle/>
                    <a:p>
                      <a:pPr marL="0" marR="0">
                        <a:lnSpc>
                          <a:spcPct val="115000"/>
                        </a:lnSpc>
                        <a:spcBef>
                          <a:spcPts val="0"/>
                        </a:spcBef>
                        <a:spcAft>
                          <a:spcPts val="1200"/>
                        </a:spcAft>
                      </a:pPr>
                      <a:r>
                        <a:rPr lang="en-US" sz="1600">
                          <a:solidFill>
                            <a:srgbClr val="222222"/>
                          </a:solidFill>
                          <a:latin typeface="Georgia"/>
                          <a:ea typeface="Times New Roman"/>
                          <a:cs typeface="Times New Roman"/>
                        </a:rPr>
                        <a:t>Meaning</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a:lnSpc>
                          <a:spcPct val="115000"/>
                        </a:lnSpc>
                        <a:spcBef>
                          <a:spcPts val="0"/>
                        </a:spcBef>
                        <a:spcAft>
                          <a:spcPts val="1200"/>
                        </a:spcAft>
                      </a:pPr>
                      <a:r>
                        <a:rPr lang="en-US" sz="1600">
                          <a:solidFill>
                            <a:srgbClr val="222222"/>
                          </a:solidFill>
                          <a:latin typeface="Georgia"/>
                          <a:ea typeface="Times New Roman"/>
                          <a:cs typeface="Times New Roman"/>
                        </a:rPr>
                        <a:t>A type of business oganization, in which only one person is the owner as well as operator of the business is known as Sole Proprietorship.</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a:lnSpc>
                          <a:spcPct val="115000"/>
                        </a:lnSpc>
                        <a:spcBef>
                          <a:spcPts val="0"/>
                        </a:spcBef>
                        <a:spcAft>
                          <a:spcPts val="1200"/>
                        </a:spcAft>
                      </a:pPr>
                      <a:r>
                        <a:rPr lang="en-US" sz="1600">
                          <a:solidFill>
                            <a:srgbClr val="222222"/>
                          </a:solidFill>
                          <a:latin typeface="Georgia"/>
                          <a:ea typeface="Times New Roman"/>
                          <a:cs typeface="Times New Roman"/>
                        </a:rPr>
                        <a:t>A business form in which two or more persons agree to carry on business and share profits &amp; losses mutually is known as Partnership.</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57297">
                <a:tc>
                  <a:txBody>
                    <a:bodyPr/>
                    <a:lstStyle/>
                    <a:p>
                      <a:pPr marL="0" marR="0">
                        <a:lnSpc>
                          <a:spcPct val="115000"/>
                        </a:lnSpc>
                        <a:spcBef>
                          <a:spcPts val="0"/>
                        </a:spcBef>
                        <a:spcAft>
                          <a:spcPts val="1200"/>
                        </a:spcAft>
                      </a:pPr>
                      <a:r>
                        <a:rPr lang="en-US" sz="1600">
                          <a:solidFill>
                            <a:srgbClr val="222222"/>
                          </a:solidFill>
                          <a:latin typeface="Georgia"/>
                          <a:ea typeface="Times New Roman"/>
                          <a:cs typeface="Times New Roman"/>
                        </a:rPr>
                        <a:t>Governing Act</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c>
                  <a:txBody>
                    <a:bodyPr/>
                    <a:lstStyle/>
                    <a:p>
                      <a:pPr marL="0" marR="0" algn="just">
                        <a:lnSpc>
                          <a:spcPct val="115000"/>
                        </a:lnSpc>
                        <a:spcBef>
                          <a:spcPts val="0"/>
                        </a:spcBef>
                        <a:spcAft>
                          <a:spcPts val="1200"/>
                        </a:spcAft>
                      </a:pPr>
                      <a:r>
                        <a:rPr lang="en-US" sz="1600">
                          <a:solidFill>
                            <a:srgbClr val="222222"/>
                          </a:solidFill>
                          <a:latin typeface="Georgia"/>
                          <a:ea typeface="Times New Roman"/>
                          <a:cs typeface="Times New Roman"/>
                        </a:rPr>
                        <a:t>No specific statute</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c>
                  <a:txBody>
                    <a:bodyPr/>
                    <a:lstStyle/>
                    <a:p>
                      <a:pPr marL="0" marR="0" algn="just">
                        <a:lnSpc>
                          <a:spcPct val="115000"/>
                        </a:lnSpc>
                        <a:spcBef>
                          <a:spcPts val="0"/>
                        </a:spcBef>
                        <a:spcAft>
                          <a:spcPts val="1200"/>
                        </a:spcAft>
                      </a:pPr>
                      <a:r>
                        <a:rPr lang="en-US" sz="1600">
                          <a:solidFill>
                            <a:srgbClr val="222222"/>
                          </a:solidFill>
                          <a:latin typeface="Georgia"/>
                          <a:ea typeface="Times New Roman"/>
                          <a:cs typeface="Times New Roman"/>
                        </a:rPr>
                        <a:t>Indian Partnership Act, 1932</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r>
              <a:tr h="733437">
                <a:tc>
                  <a:txBody>
                    <a:bodyPr/>
                    <a:lstStyle/>
                    <a:p>
                      <a:pPr marL="0" marR="0">
                        <a:lnSpc>
                          <a:spcPct val="115000"/>
                        </a:lnSpc>
                        <a:spcBef>
                          <a:spcPts val="0"/>
                        </a:spcBef>
                        <a:spcAft>
                          <a:spcPts val="1200"/>
                        </a:spcAft>
                      </a:pPr>
                      <a:r>
                        <a:rPr lang="en-US" sz="1600">
                          <a:solidFill>
                            <a:srgbClr val="222222"/>
                          </a:solidFill>
                          <a:latin typeface="Georgia"/>
                          <a:ea typeface="Times New Roman"/>
                          <a:cs typeface="Times New Roman"/>
                        </a:rPr>
                        <a:t>Owner</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a:lnSpc>
                          <a:spcPct val="115000"/>
                        </a:lnSpc>
                        <a:spcBef>
                          <a:spcPts val="0"/>
                        </a:spcBef>
                        <a:spcAft>
                          <a:spcPts val="1200"/>
                        </a:spcAft>
                      </a:pPr>
                      <a:r>
                        <a:rPr lang="en-US" sz="1600">
                          <a:solidFill>
                            <a:srgbClr val="222222"/>
                          </a:solidFill>
                          <a:latin typeface="Georgia"/>
                          <a:ea typeface="Times New Roman"/>
                          <a:cs typeface="Times New Roman"/>
                        </a:rPr>
                        <a:t>Known as sole trader or sole proprietor.</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a:lnSpc>
                          <a:spcPct val="115000"/>
                        </a:lnSpc>
                        <a:spcBef>
                          <a:spcPts val="0"/>
                        </a:spcBef>
                        <a:spcAft>
                          <a:spcPts val="1200"/>
                        </a:spcAft>
                      </a:pPr>
                      <a:r>
                        <a:rPr lang="en-US" sz="1600">
                          <a:solidFill>
                            <a:srgbClr val="222222"/>
                          </a:solidFill>
                          <a:latin typeface="Georgia"/>
                          <a:ea typeface="Times New Roman"/>
                          <a:cs typeface="Times New Roman"/>
                        </a:rPr>
                        <a:t>Individually known as partners and collectively known as firm.</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57297">
                <a:tc>
                  <a:txBody>
                    <a:bodyPr/>
                    <a:lstStyle/>
                    <a:p>
                      <a:pPr marL="0" marR="0">
                        <a:lnSpc>
                          <a:spcPct val="115000"/>
                        </a:lnSpc>
                        <a:spcBef>
                          <a:spcPts val="0"/>
                        </a:spcBef>
                        <a:spcAft>
                          <a:spcPts val="1200"/>
                        </a:spcAft>
                      </a:pPr>
                      <a:r>
                        <a:rPr lang="en-US" sz="1600">
                          <a:solidFill>
                            <a:srgbClr val="222222"/>
                          </a:solidFill>
                          <a:latin typeface="Georgia"/>
                          <a:ea typeface="Times New Roman"/>
                          <a:cs typeface="Times New Roman"/>
                        </a:rPr>
                        <a:t>Incorporation</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c>
                  <a:txBody>
                    <a:bodyPr/>
                    <a:lstStyle/>
                    <a:p>
                      <a:pPr marL="0" marR="0" algn="just">
                        <a:lnSpc>
                          <a:spcPct val="115000"/>
                        </a:lnSpc>
                        <a:spcBef>
                          <a:spcPts val="0"/>
                        </a:spcBef>
                        <a:spcAft>
                          <a:spcPts val="1200"/>
                        </a:spcAft>
                      </a:pPr>
                      <a:r>
                        <a:rPr lang="en-US" sz="1600">
                          <a:solidFill>
                            <a:srgbClr val="222222"/>
                          </a:solidFill>
                          <a:latin typeface="Georgia"/>
                          <a:ea typeface="Times New Roman"/>
                          <a:cs typeface="Times New Roman"/>
                        </a:rPr>
                        <a:t>Not required</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c>
                  <a:txBody>
                    <a:bodyPr/>
                    <a:lstStyle/>
                    <a:p>
                      <a:pPr marL="0" marR="0" algn="just">
                        <a:lnSpc>
                          <a:spcPct val="115000"/>
                        </a:lnSpc>
                        <a:spcBef>
                          <a:spcPts val="0"/>
                        </a:spcBef>
                        <a:spcAft>
                          <a:spcPts val="1200"/>
                        </a:spcAft>
                      </a:pPr>
                      <a:r>
                        <a:rPr lang="en-US" sz="1600">
                          <a:solidFill>
                            <a:srgbClr val="222222"/>
                          </a:solidFill>
                          <a:latin typeface="Georgia"/>
                          <a:ea typeface="Times New Roman"/>
                          <a:cs typeface="Times New Roman"/>
                        </a:rPr>
                        <a:t>Voluntary</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r>
              <a:tr h="733437">
                <a:tc>
                  <a:txBody>
                    <a:bodyPr/>
                    <a:lstStyle/>
                    <a:p>
                      <a:pPr marL="0" marR="0">
                        <a:lnSpc>
                          <a:spcPct val="115000"/>
                        </a:lnSpc>
                        <a:spcBef>
                          <a:spcPts val="0"/>
                        </a:spcBef>
                        <a:spcAft>
                          <a:spcPts val="1200"/>
                        </a:spcAft>
                      </a:pPr>
                      <a:r>
                        <a:rPr lang="en-US" sz="1600">
                          <a:solidFill>
                            <a:srgbClr val="222222"/>
                          </a:solidFill>
                          <a:latin typeface="Georgia"/>
                          <a:ea typeface="Times New Roman"/>
                          <a:cs typeface="Times New Roman"/>
                        </a:rPr>
                        <a:t>Minimum members</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a:lnSpc>
                          <a:spcPct val="115000"/>
                        </a:lnSpc>
                        <a:spcBef>
                          <a:spcPts val="0"/>
                        </a:spcBef>
                        <a:spcAft>
                          <a:spcPts val="1200"/>
                        </a:spcAft>
                      </a:pPr>
                      <a:r>
                        <a:rPr lang="en-US" sz="1600">
                          <a:solidFill>
                            <a:srgbClr val="222222"/>
                          </a:solidFill>
                          <a:latin typeface="Georgia"/>
                          <a:ea typeface="Times New Roman"/>
                          <a:cs typeface="Times New Roman"/>
                        </a:rPr>
                        <a:t>Only one</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a:lnSpc>
                          <a:spcPct val="115000"/>
                        </a:lnSpc>
                        <a:spcBef>
                          <a:spcPts val="0"/>
                        </a:spcBef>
                        <a:spcAft>
                          <a:spcPts val="1200"/>
                        </a:spcAft>
                      </a:pPr>
                      <a:r>
                        <a:rPr lang="en-US" sz="1600">
                          <a:solidFill>
                            <a:srgbClr val="222222"/>
                          </a:solidFill>
                          <a:latin typeface="Georgia"/>
                          <a:ea typeface="Times New Roman"/>
                          <a:cs typeface="Times New Roman"/>
                        </a:rPr>
                        <a:t>Two</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733437">
                <a:tc>
                  <a:txBody>
                    <a:bodyPr/>
                    <a:lstStyle/>
                    <a:p>
                      <a:pPr marL="0" marR="0">
                        <a:lnSpc>
                          <a:spcPct val="115000"/>
                        </a:lnSpc>
                        <a:spcBef>
                          <a:spcPts val="0"/>
                        </a:spcBef>
                        <a:spcAft>
                          <a:spcPts val="1200"/>
                        </a:spcAft>
                      </a:pPr>
                      <a:r>
                        <a:rPr lang="en-US" sz="1600">
                          <a:solidFill>
                            <a:srgbClr val="222222"/>
                          </a:solidFill>
                          <a:latin typeface="Georgia"/>
                          <a:ea typeface="Times New Roman"/>
                          <a:cs typeface="Times New Roman"/>
                        </a:rPr>
                        <a:t>Maximum members</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c>
                  <a:txBody>
                    <a:bodyPr/>
                    <a:lstStyle/>
                    <a:p>
                      <a:pPr marL="0" marR="0" algn="just">
                        <a:lnSpc>
                          <a:spcPct val="115000"/>
                        </a:lnSpc>
                        <a:spcBef>
                          <a:spcPts val="0"/>
                        </a:spcBef>
                        <a:spcAft>
                          <a:spcPts val="1200"/>
                        </a:spcAft>
                      </a:pPr>
                      <a:r>
                        <a:rPr lang="en-US" sz="1600">
                          <a:solidFill>
                            <a:srgbClr val="222222"/>
                          </a:solidFill>
                          <a:latin typeface="Georgia"/>
                          <a:ea typeface="Times New Roman"/>
                          <a:cs typeface="Times New Roman"/>
                        </a:rPr>
                        <a:t>Only one</a:t>
                      </a:r>
                      <a:endParaRPr lang="en-US" sz="16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c>
                  <a:txBody>
                    <a:bodyPr/>
                    <a:lstStyle/>
                    <a:p>
                      <a:pPr marL="0" marR="0" algn="just">
                        <a:lnSpc>
                          <a:spcPct val="115000"/>
                        </a:lnSpc>
                        <a:spcBef>
                          <a:spcPts val="0"/>
                        </a:spcBef>
                        <a:spcAft>
                          <a:spcPts val="1200"/>
                        </a:spcAft>
                      </a:pPr>
                      <a:r>
                        <a:rPr lang="en-US" sz="1600" dirty="0">
                          <a:solidFill>
                            <a:srgbClr val="222222"/>
                          </a:solidFill>
                          <a:latin typeface="Georgia"/>
                          <a:ea typeface="Times New Roman"/>
                          <a:cs typeface="Times New Roman"/>
                        </a:rPr>
                        <a:t>100 partners</a:t>
                      </a:r>
                      <a:endParaRPr lang="en-US" sz="1600" dirty="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r>
            </a:tbl>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533400" y="533400"/>
          <a:ext cx="8229601" cy="5840315"/>
        </p:xfrm>
        <a:graphic>
          <a:graphicData uri="http://schemas.openxmlformats.org/drawingml/2006/table">
            <a:tbl>
              <a:tblPr/>
              <a:tblGrid>
                <a:gridCol w="1679214"/>
                <a:gridCol w="3092930"/>
                <a:gridCol w="3457457"/>
              </a:tblGrid>
              <a:tr h="688166">
                <a:tc>
                  <a:txBody>
                    <a:bodyPr/>
                    <a:lstStyle/>
                    <a:p>
                      <a:pPr marL="0" marR="0">
                        <a:lnSpc>
                          <a:spcPct val="115000"/>
                        </a:lnSpc>
                        <a:spcBef>
                          <a:spcPts val="0"/>
                        </a:spcBef>
                        <a:spcAft>
                          <a:spcPts val="1200"/>
                        </a:spcAft>
                      </a:pPr>
                      <a:r>
                        <a:rPr lang="en-US" sz="1800">
                          <a:solidFill>
                            <a:srgbClr val="222222"/>
                          </a:solidFill>
                          <a:latin typeface="Georgia"/>
                          <a:ea typeface="Times New Roman"/>
                          <a:cs typeface="Times New Roman"/>
                        </a:rPr>
                        <a:t>Liability</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a:lnSpc>
                          <a:spcPct val="115000"/>
                        </a:lnSpc>
                        <a:spcBef>
                          <a:spcPts val="0"/>
                        </a:spcBef>
                        <a:spcAft>
                          <a:spcPts val="1200"/>
                        </a:spcAft>
                      </a:pPr>
                      <a:r>
                        <a:rPr lang="en-US" sz="1800">
                          <a:solidFill>
                            <a:srgbClr val="222222"/>
                          </a:solidFill>
                          <a:latin typeface="Georgia"/>
                          <a:ea typeface="Times New Roman"/>
                          <a:cs typeface="Times New Roman"/>
                        </a:rPr>
                        <a:t>Borne by the proprietor only.</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a:lnSpc>
                          <a:spcPct val="115000"/>
                        </a:lnSpc>
                        <a:spcBef>
                          <a:spcPts val="0"/>
                        </a:spcBef>
                        <a:spcAft>
                          <a:spcPts val="1200"/>
                        </a:spcAft>
                      </a:pPr>
                      <a:r>
                        <a:rPr lang="en-US" sz="1800">
                          <a:solidFill>
                            <a:srgbClr val="222222"/>
                          </a:solidFill>
                          <a:latin typeface="Georgia"/>
                          <a:ea typeface="Times New Roman"/>
                          <a:cs typeface="Times New Roman"/>
                        </a:rPr>
                        <a:t>Shared by the partners.</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88166">
                <a:tc>
                  <a:txBody>
                    <a:bodyPr/>
                    <a:lstStyle/>
                    <a:p>
                      <a:pPr marL="0" marR="0">
                        <a:lnSpc>
                          <a:spcPct val="115000"/>
                        </a:lnSpc>
                        <a:spcBef>
                          <a:spcPts val="0"/>
                        </a:spcBef>
                        <a:spcAft>
                          <a:spcPts val="1200"/>
                        </a:spcAft>
                      </a:pPr>
                      <a:r>
                        <a:rPr lang="en-US" sz="1800">
                          <a:solidFill>
                            <a:srgbClr val="222222"/>
                          </a:solidFill>
                          <a:latin typeface="Georgia"/>
                          <a:ea typeface="Times New Roman"/>
                          <a:cs typeface="Times New Roman"/>
                        </a:rPr>
                        <a:t>Decision making</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c>
                  <a:txBody>
                    <a:bodyPr/>
                    <a:lstStyle/>
                    <a:p>
                      <a:pPr marL="0" marR="0" algn="just">
                        <a:lnSpc>
                          <a:spcPct val="115000"/>
                        </a:lnSpc>
                        <a:spcBef>
                          <a:spcPts val="0"/>
                        </a:spcBef>
                        <a:spcAft>
                          <a:spcPts val="1200"/>
                        </a:spcAft>
                      </a:pPr>
                      <a:r>
                        <a:rPr lang="en-US" sz="1800">
                          <a:solidFill>
                            <a:srgbClr val="222222"/>
                          </a:solidFill>
                          <a:latin typeface="Georgia"/>
                          <a:ea typeface="Times New Roman"/>
                          <a:cs typeface="Times New Roman"/>
                        </a:rPr>
                        <a:t>Quick</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c>
                  <a:txBody>
                    <a:bodyPr/>
                    <a:lstStyle/>
                    <a:p>
                      <a:pPr marL="0" marR="0" algn="just">
                        <a:lnSpc>
                          <a:spcPct val="115000"/>
                        </a:lnSpc>
                        <a:spcBef>
                          <a:spcPts val="0"/>
                        </a:spcBef>
                        <a:spcAft>
                          <a:spcPts val="1200"/>
                        </a:spcAft>
                      </a:pPr>
                      <a:r>
                        <a:rPr lang="en-US" sz="1800">
                          <a:solidFill>
                            <a:srgbClr val="222222"/>
                          </a:solidFill>
                          <a:latin typeface="Georgia"/>
                          <a:ea typeface="Times New Roman"/>
                          <a:cs typeface="Times New Roman"/>
                        </a:rPr>
                        <a:t>Delay</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r>
              <a:tr h="1103717">
                <a:tc>
                  <a:txBody>
                    <a:bodyPr/>
                    <a:lstStyle/>
                    <a:p>
                      <a:pPr marL="0" marR="0">
                        <a:lnSpc>
                          <a:spcPct val="115000"/>
                        </a:lnSpc>
                        <a:spcBef>
                          <a:spcPts val="0"/>
                        </a:spcBef>
                        <a:spcAft>
                          <a:spcPts val="1200"/>
                        </a:spcAft>
                      </a:pPr>
                      <a:r>
                        <a:rPr lang="en-US" sz="1800">
                          <a:solidFill>
                            <a:srgbClr val="222222"/>
                          </a:solidFill>
                          <a:latin typeface="Georgia"/>
                          <a:ea typeface="Times New Roman"/>
                          <a:cs typeface="Times New Roman"/>
                        </a:rPr>
                        <a:t>Duration</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a:lnSpc>
                          <a:spcPct val="115000"/>
                        </a:lnSpc>
                        <a:spcBef>
                          <a:spcPts val="0"/>
                        </a:spcBef>
                        <a:spcAft>
                          <a:spcPts val="1200"/>
                        </a:spcAft>
                      </a:pPr>
                      <a:r>
                        <a:rPr lang="en-US" sz="1800">
                          <a:solidFill>
                            <a:srgbClr val="222222"/>
                          </a:solidFill>
                          <a:latin typeface="Georgia"/>
                          <a:ea typeface="Times New Roman"/>
                          <a:cs typeface="Times New Roman"/>
                        </a:rPr>
                        <a:t>Uncertain</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a:lnSpc>
                          <a:spcPct val="115000"/>
                        </a:lnSpc>
                        <a:spcBef>
                          <a:spcPts val="0"/>
                        </a:spcBef>
                        <a:spcAft>
                          <a:spcPts val="1200"/>
                        </a:spcAft>
                      </a:pPr>
                      <a:r>
                        <a:rPr lang="en-US" sz="1800">
                          <a:solidFill>
                            <a:srgbClr val="222222"/>
                          </a:solidFill>
                          <a:latin typeface="Georgia"/>
                          <a:ea typeface="Times New Roman"/>
                          <a:cs typeface="Times New Roman"/>
                        </a:rPr>
                        <a:t>Depends on the desire and capacity of the partners.</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103717">
                <a:tc>
                  <a:txBody>
                    <a:bodyPr/>
                    <a:lstStyle/>
                    <a:p>
                      <a:pPr marL="0" marR="0">
                        <a:lnSpc>
                          <a:spcPct val="115000"/>
                        </a:lnSpc>
                        <a:spcBef>
                          <a:spcPts val="0"/>
                        </a:spcBef>
                        <a:spcAft>
                          <a:spcPts val="1200"/>
                        </a:spcAft>
                      </a:pPr>
                      <a:r>
                        <a:rPr lang="en-US" sz="1800">
                          <a:solidFill>
                            <a:srgbClr val="222222"/>
                          </a:solidFill>
                          <a:latin typeface="Georgia"/>
                          <a:ea typeface="Times New Roman"/>
                          <a:cs typeface="Times New Roman"/>
                        </a:rPr>
                        <a:t>Profit &amp; Loss</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c>
                  <a:txBody>
                    <a:bodyPr/>
                    <a:lstStyle/>
                    <a:p>
                      <a:pPr marL="0" marR="0" algn="just">
                        <a:lnSpc>
                          <a:spcPct val="115000"/>
                        </a:lnSpc>
                        <a:spcBef>
                          <a:spcPts val="0"/>
                        </a:spcBef>
                        <a:spcAft>
                          <a:spcPts val="1200"/>
                        </a:spcAft>
                      </a:pPr>
                      <a:r>
                        <a:rPr lang="en-US" sz="1800">
                          <a:solidFill>
                            <a:srgbClr val="222222"/>
                          </a:solidFill>
                          <a:latin typeface="Georgia"/>
                          <a:ea typeface="Times New Roman"/>
                          <a:cs typeface="Times New Roman"/>
                        </a:rPr>
                        <a:t>Proprietor is solely responsible for the profits &amp; losses.</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c>
                  <a:txBody>
                    <a:bodyPr/>
                    <a:lstStyle/>
                    <a:p>
                      <a:pPr marL="0" marR="0" algn="just">
                        <a:lnSpc>
                          <a:spcPct val="115000"/>
                        </a:lnSpc>
                        <a:spcBef>
                          <a:spcPts val="0"/>
                        </a:spcBef>
                        <a:spcAft>
                          <a:spcPts val="1200"/>
                        </a:spcAft>
                      </a:pPr>
                      <a:r>
                        <a:rPr lang="en-US" sz="1800">
                          <a:solidFill>
                            <a:srgbClr val="222222"/>
                          </a:solidFill>
                          <a:latin typeface="Georgia"/>
                          <a:ea typeface="Times New Roman"/>
                          <a:cs typeface="Times New Roman"/>
                        </a:rPr>
                        <a:t>Shared in agreed ratio</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r>
              <a:tr h="1103717">
                <a:tc>
                  <a:txBody>
                    <a:bodyPr/>
                    <a:lstStyle/>
                    <a:p>
                      <a:pPr marL="0" marR="0">
                        <a:lnSpc>
                          <a:spcPct val="115000"/>
                        </a:lnSpc>
                        <a:spcBef>
                          <a:spcPts val="0"/>
                        </a:spcBef>
                        <a:spcAft>
                          <a:spcPts val="1200"/>
                        </a:spcAft>
                      </a:pPr>
                      <a:r>
                        <a:rPr lang="en-US" sz="1800">
                          <a:solidFill>
                            <a:srgbClr val="222222"/>
                          </a:solidFill>
                          <a:latin typeface="Georgia"/>
                          <a:ea typeface="Times New Roman"/>
                          <a:cs typeface="Times New Roman"/>
                        </a:rPr>
                        <a:t>Secrecy</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a:lnSpc>
                          <a:spcPct val="115000"/>
                        </a:lnSpc>
                        <a:spcBef>
                          <a:spcPts val="0"/>
                        </a:spcBef>
                        <a:spcAft>
                          <a:spcPts val="1200"/>
                        </a:spcAft>
                      </a:pPr>
                      <a:r>
                        <a:rPr lang="en-US" sz="1800">
                          <a:solidFill>
                            <a:srgbClr val="222222"/>
                          </a:solidFill>
                          <a:latin typeface="Georgia"/>
                          <a:ea typeface="Times New Roman"/>
                          <a:cs typeface="Times New Roman"/>
                        </a:rPr>
                        <a:t>Business secrets are not open to any person except the proprietor.</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a:lnSpc>
                          <a:spcPct val="115000"/>
                        </a:lnSpc>
                        <a:spcBef>
                          <a:spcPts val="0"/>
                        </a:spcBef>
                        <a:spcAft>
                          <a:spcPts val="1200"/>
                        </a:spcAft>
                      </a:pPr>
                      <a:r>
                        <a:rPr lang="en-US" sz="1800">
                          <a:solidFill>
                            <a:srgbClr val="222222"/>
                          </a:solidFill>
                          <a:latin typeface="Georgia"/>
                          <a:ea typeface="Times New Roman"/>
                          <a:cs typeface="Times New Roman"/>
                        </a:rPr>
                        <a:t>Business secrets are open to each and every partner.</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103717">
                <a:tc>
                  <a:txBody>
                    <a:bodyPr/>
                    <a:lstStyle/>
                    <a:p>
                      <a:pPr marL="0" marR="0">
                        <a:lnSpc>
                          <a:spcPct val="115000"/>
                        </a:lnSpc>
                        <a:spcBef>
                          <a:spcPts val="0"/>
                        </a:spcBef>
                        <a:spcAft>
                          <a:spcPts val="1200"/>
                        </a:spcAft>
                      </a:pPr>
                      <a:r>
                        <a:rPr lang="en-US" sz="1800">
                          <a:solidFill>
                            <a:srgbClr val="222222"/>
                          </a:solidFill>
                          <a:latin typeface="Georgia"/>
                          <a:ea typeface="Times New Roman"/>
                          <a:cs typeface="Times New Roman"/>
                        </a:rPr>
                        <a:t>Finance</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c>
                  <a:txBody>
                    <a:bodyPr/>
                    <a:lstStyle/>
                    <a:p>
                      <a:pPr marL="0" marR="0" algn="just">
                        <a:lnSpc>
                          <a:spcPct val="115000"/>
                        </a:lnSpc>
                        <a:spcBef>
                          <a:spcPts val="0"/>
                        </a:spcBef>
                        <a:spcAft>
                          <a:spcPts val="1200"/>
                        </a:spcAft>
                      </a:pPr>
                      <a:r>
                        <a:rPr lang="en-US" sz="1800">
                          <a:solidFill>
                            <a:srgbClr val="222222"/>
                          </a:solidFill>
                          <a:latin typeface="Georgia"/>
                          <a:ea typeface="Times New Roman"/>
                          <a:cs typeface="Times New Roman"/>
                        </a:rPr>
                        <a:t>Scope for raising capital is limited.</a:t>
                      </a:r>
                      <a:endParaRPr lang="en-US" sz="180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c>
                  <a:txBody>
                    <a:bodyPr/>
                    <a:lstStyle/>
                    <a:p>
                      <a:pPr marL="0" marR="0" algn="just">
                        <a:lnSpc>
                          <a:spcPct val="115000"/>
                        </a:lnSpc>
                        <a:spcBef>
                          <a:spcPts val="0"/>
                        </a:spcBef>
                        <a:spcAft>
                          <a:spcPts val="1200"/>
                        </a:spcAft>
                      </a:pPr>
                      <a:r>
                        <a:rPr lang="en-US" sz="1800" dirty="0">
                          <a:solidFill>
                            <a:srgbClr val="222222"/>
                          </a:solidFill>
                          <a:latin typeface="Georgia"/>
                          <a:ea typeface="Times New Roman"/>
                          <a:cs typeface="Times New Roman"/>
                        </a:rPr>
                        <a:t>Scope for raising capital is comparatively high.</a:t>
                      </a:r>
                      <a:endParaRPr lang="en-US" sz="1800" dirty="0">
                        <a:latin typeface="Calibri"/>
                        <a:ea typeface="Times New Roman"/>
                        <a:cs typeface="Times New Roman"/>
                      </a:endParaRPr>
                    </a:p>
                  </a:txBody>
                  <a:tcPr marL="63237" marR="63237" marT="63237" marB="6323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F9F9"/>
                    </a:solidFill>
                  </a:tcPr>
                </a:tc>
              </a:tr>
            </a:tbl>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304800"/>
            <a:ext cx="7078348" cy="369332"/>
          </a:xfrm>
          <a:prstGeom prst="rect">
            <a:avLst/>
          </a:prstGeom>
        </p:spPr>
        <p:txBody>
          <a:bodyPr wrap="none">
            <a:spAutoFit/>
          </a:bodyPr>
          <a:lstStyle/>
          <a:p>
            <a:r>
              <a:rPr lang="en-US" b="1" dirty="0" smtClean="0">
                <a:latin typeface="Aharoni" pitchFamily="2" charset="-79"/>
                <a:ea typeface="Times New Roman" pitchFamily="18" charset="0"/>
                <a:cs typeface="Aharoni" pitchFamily="2" charset="-79"/>
              </a:rPr>
              <a:t>DIFFERENCE BETWEEN </a:t>
            </a:r>
            <a:r>
              <a:rPr lang="en-US" b="1" cap="all" dirty="0" smtClean="0">
                <a:latin typeface="Aharoni" pitchFamily="2" charset="-79"/>
                <a:cs typeface="Aharoni" pitchFamily="2" charset="-79"/>
              </a:rPr>
              <a:t>Public Company &amp; private company</a:t>
            </a:r>
            <a:endParaRPr lang="en-US" dirty="0">
              <a:latin typeface="Aharoni" pitchFamily="2" charset="-79"/>
              <a:cs typeface="Aharoni" pitchFamily="2" charset="-79"/>
            </a:endParaRPr>
          </a:p>
        </p:txBody>
      </p:sp>
      <p:graphicFrame>
        <p:nvGraphicFramePr>
          <p:cNvPr id="3" name="Table 2"/>
          <p:cNvGraphicFramePr>
            <a:graphicFrameLocks noGrp="1"/>
          </p:cNvGraphicFramePr>
          <p:nvPr/>
        </p:nvGraphicFramePr>
        <p:xfrm>
          <a:off x="533400" y="914400"/>
          <a:ext cx="8305800" cy="4443152"/>
        </p:xfrm>
        <a:graphic>
          <a:graphicData uri="http://schemas.openxmlformats.org/drawingml/2006/table">
            <a:tbl>
              <a:tblPr/>
              <a:tblGrid>
                <a:gridCol w="4152900"/>
                <a:gridCol w="4152900"/>
              </a:tblGrid>
              <a:tr h="243160">
                <a:tc>
                  <a:txBody>
                    <a:bodyPr/>
                    <a:lstStyle/>
                    <a:p>
                      <a:pPr marL="0" marR="0" algn="ctr">
                        <a:lnSpc>
                          <a:spcPct val="115000"/>
                        </a:lnSpc>
                        <a:spcBef>
                          <a:spcPts val="0"/>
                        </a:spcBef>
                        <a:spcAft>
                          <a:spcPts val="0"/>
                        </a:spcAft>
                      </a:pPr>
                      <a:r>
                        <a:rPr lang="en-US" sz="1600" b="1">
                          <a:solidFill>
                            <a:srgbClr val="FFFFFF"/>
                          </a:solidFill>
                          <a:latin typeface="inherit"/>
                          <a:ea typeface="Times New Roman"/>
                          <a:cs typeface="Times New Roman"/>
                        </a:rPr>
                        <a:t>PUBLIC COMPANY</a:t>
                      </a:r>
                      <a:endParaRPr lang="en-US" sz="1600">
                        <a:latin typeface="Calibri"/>
                        <a:ea typeface="Times New Roman"/>
                        <a:cs typeface="Times New Roman"/>
                      </a:endParaRPr>
                    </a:p>
                  </a:txBody>
                  <a:tcPr marL="49859" marR="49859" marT="49859" marB="49859" anchor="ctr">
                    <a:lnL>
                      <a:noFill/>
                    </a:lnL>
                    <a:lnR>
                      <a:noFill/>
                    </a:lnR>
                    <a:lnT>
                      <a:noFill/>
                    </a:lnT>
                    <a:lnB w="12700" cap="flat" cmpd="sng" algn="ctr">
                      <a:solidFill>
                        <a:srgbClr val="E8E8E8"/>
                      </a:solidFill>
                      <a:prstDash val="solid"/>
                      <a:round/>
                      <a:headEnd type="none" w="med" len="med"/>
                      <a:tailEnd type="none" w="med" len="med"/>
                    </a:lnB>
                    <a:solidFill>
                      <a:srgbClr val="00AAE9"/>
                    </a:solidFill>
                  </a:tcPr>
                </a:tc>
                <a:tc>
                  <a:txBody>
                    <a:bodyPr/>
                    <a:lstStyle/>
                    <a:p>
                      <a:pPr marL="0" marR="0" algn="ctr">
                        <a:lnSpc>
                          <a:spcPct val="115000"/>
                        </a:lnSpc>
                        <a:spcBef>
                          <a:spcPts val="0"/>
                        </a:spcBef>
                        <a:spcAft>
                          <a:spcPts val="0"/>
                        </a:spcAft>
                      </a:pPr>
                      <a:r>
                        <a:rPr lang="en-US" sz="1600" b="1">
                          <a:solidFill>
                            <a:srgbClr val="FFFFFF"/>
                          </a:solidFill>
                          <a:latin typeface="inherit"/>
                          <a:ea typeface="Times New Roman"/>
                          <a:cs typeface="Times New Roman"/>
                        </a:rPr>
                        <a:t>PRIVATE COMPANY</a:t>
                      </a:r>
                      <a:endParaRPr lang="en-US" sz="1600">
                        <a:latin typeface="Calibri"/>
                        <a:ea typeface="Times New Roman"/>
                        <a:cs typeface="Times New Roman"/>
                      </a:endParaRPr>
                    </a:p>
                  </a:txBody>
                  <a:tcPr marL="49859" marR="49859" marT="49859" marB="49859" anchor="ctr">
                    <a:lnL>
                      <a:noFill/>
                    </a:lnL>
                    <a:lnR>
                      <a:noFill/>
                    </a:lnR>
                    <a:lnT>
                      <a:noFill/>
                    </a:lnT>
                    <a:lnB w="12700" cap="flat" cmpd="sng" algn="ctr">
                      <a:solidFill>
                        <a:srgbClr val="E8E8E8"/>
                      </a:solidFill>
                      <a:prstDash val="solid"/>
                      <a:round/>
                      <a:headEnd type="none" w="med" len="med"/>
                      <a:tailEnd type="none" w="med" len="med"/>
                    </a:lnB>
                    <a:solidFill>
                      <a:srgbClr val="00AAE9"/>
                    </a:solidFill>
                  </a:tcPr>
                </a:tc>
              </a:tr>
              <a:tr h="346092">
                <a:tc>
                  <a:txBody>
                    <a:bodyPr/>
                    <a:lstStyle/>
                    <a:p>
                      <a:pPr marL="0" marR="0" algn="ctr">
                        <a:lnSpc>
                          <a:spcPct val="115000"/>
                        </a:lnSpc>
                        <a:spcBef>
                          <a:spcPts val="0"/>
                        </a:spcBef>
                        <a:spcAft>
                          <a:spcPts val="0"/>
                        </a:spcAft>
                      </a:pPr>
                      <a:r>
                        <a:rPr lang="en-US" sz="1600">
                          <a:solidFill>
                            <a:srgbClr val="111111"/>
                          </a:solidFill>
                          <a:latin typeface="inherit"/>
                          <a:ea typeface="Times New Roman"/>
                          <a:cs typeface="Times New Roman"/>
                        </a:rPr>
                        <a:t>A Private company has "Pvt.Ltd" at the end of its name.</a:t>
                      </a:r>
                      <a:endParaRPr lang="en-US" sz="160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FFFFFF"/>
                    </a:solidFill>
                  </a:tcPr>
                </a:tc>
                <a:tc>
                  <a:txBody>
                    <a:bodyPr/>
                    <a:lstStyle/>
                    <a:p>
                      <a:pPr marL="0" marR="0" algn="ctr">
                        <a:lnSpc>
                          <a:spcPct val="115000"/>
                        </a:lnSpc>
                        <a:spcBef>
                          <a:spcPts val="0"/>
                        </a:spcBef>
                        <a:spcAft>
                          <a:spcPts val="0"/>
                        </a:spcAft>
                      </a:pPr>
                      <a:r>
                        <a:rPr lang="en-US" sz="1600">
                          <a:solidFill>
                            <a:srgbClr val="111111"/>
                          </a:solidFill>
                          <a:latin typeface="inherit"/>
                          <a:ea typeface="Times New Roman"/>
                          <a:cs typeface="Times New Roman"/>
                        </a:rPr>
                        <a:t>A Public company has "Ltd" at the end of its name.</a:t>
                      </a:r>
                      <a:endParaRPr lang="en-US" sz="160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FFFFFF"/>
                    </a:solidFill>
                  </a:tcPr>
                </a:tc>
              </a:tr>
              <a:tr h="243160">
                <a:tc gridSpan="2">
                  <a:txBody>
                    <a:bodyPr/>
                    <a:lstStyle/>
                    <a:p>
                      <a:pPr marL="0" marR="0" algn="ctr">
                        <a:lnSpc>
                          <a:spcPct val="115000"/>
                        </a:lnSpc>
                        <a:spcBef>
                          <a:spcPts val="0"/>
                        </a:spcBef>
                        <a:spcAft>
                          <a:spcPts val="0"/>
                        </a:spcAft>
                      </a:pPr>
                      <a:r>
                        <a:rPr lang="en-US" sz="1600" b="1">
                          <a:solidFill>
                            <a:srgbClr val="111111"/>
                          </a:solidFill>
                          <a:latin typeface="inherit"/>
                          <a:ea typeface="Times New Roman"/>
                          <a:cs typeface="Times New Roman"/>
                        </a:rPr>
                        <a:t> Minimum number of members</a:t>
                      </a:r>
                      <a:endParaRPr lang="en-US" sz="160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EAEAEA"/>
                    </a:solidFill>
                  </a:tcPr>
                </a:tc>
                <a:tc hMerge="1">
                  <a:txBody>
                    <a:bodyPr/>
                    <a:lstStyle/>
                    <a:p>
                      <a:endParaRPr lang="en-US"/>
                    </a:p>
                  </a:txBody>
                  <a:tcPr/>
                </a:tc>
              </a:tr>
              <a:tr h="346092">
                <a:tc>
                  <a:txBody>
                    <a:bodyPr/>
                    <a:lstStyle/>
                    <a:p>
                      <a:pPr marL="0" marR="0" algn="ctr">
                        <a:lnSpc>
                          <a:spcPct val="115000"/>
                        </a:lnSpc>
                        <a:spcBef>
                          <a:spcPts val="0"/>
                        </a:spcBef>
                        <a:spcAft>
                          <a:spcPts val="0"/>
                        </a:spcAft>
                      </a:pPr>
                      <a:r>
                        <a:rPr lang="en-US" sz="1600">
                          <a:solidFill>
                            <a:srgbClr val="111111"/>
                          </a:solidFill>
                          <a:latin typeface="inherit"/>
                          <a:ea typeface="Times New Roman"/>
                          <a:cs typeface="Times New Roman"/>
                        </a:rPr>
                        <a:t>The minimum number of members needed to form a private company is at least 2 members.</a:t>
                      </a:r>
                      <a:endParaRPr lang="en-US" sz="160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FFFFFF"/>
                    </a:solidFill>
                  </a:tcPr>
                </a:tc>
                <a:tc>
                  <a:txBody>
                    <a:bodyPr/>
                    <a:lstStyle/>
                    <a:p>
                      <a:pPr marL="0" marR="0" algn="ctr">
                        <a:lnSpc>
                          <a:spcPct val="115000"/>
                        </a:lnSpc>
                        <a:spcBef>
                          <a:spcPts val="0"/>
                        </a:spcBef>
                        <a:spcAft>
                          <a:spcPts val="0"/>
                        </a:spcAft>
                      </a:pPr>
                      <a:r>
                        <a:rPr lang="en-US" sz="1600">
                          <a:solidFill>
                            <a:srgbClr val="111111"/>
                          </a:solidFill>
                          <a:latin typeface="inherit"/>
                          <a:ea typeface="Times New Roman"/>
                          <a:cs typeface="Times New Roman"/>
                        </a:rPr>
                        <a:t>The minimum number of members needed to form a Public Company is at least 7 members.</a:t>
                      </a:r>
                      <a:endParaRPr lang="en-US" sz="160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FFFFFF"/>
                    </a:solidFill>
                  </a:tcPr>
                </a:tc>
              </a:tr>
              <a:tr h="243160">
                <a:tc gridSpan="2">
                  <a:txBody>
                    <a:bodyPr/>
                    <a:lstStyle/>
                    <a:p>
                      <a:pPr marL="0" marR="0" algn="ctr">
                        <a:lnSpc>
                          <a:spcPct val="115000"/>
                        </a:lnSpc>
                        <a:spcBef>
                          <a:spcPts val="0"/>
                        </a:spcBef>
                        <a:spcAft>
                          <a:spcPts val="0"/>
                        </a:spcAft>
                      </a:pPr>
                      <a:r>
                        <a:rPr lang="en-US" sz="1600" b="1">
                          <a:solidFill>
                            <a:srgbClr val="111111"/>
                          </a:solidFill>
                          <a:latin typeface="inherit"/>
                          <a:ea typeface="Times New Roman"/>
                          <a:cs typeface="Times New Roman"/>
                        </a:rPr>
                        <a:t> Maximum number of members</a:t>
                      </a:r>
                      <a:endParaRPr lang="en-US" sz="160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EAEAEA"/>
                    </a:solidFill>
                  </a:tcPr>
                </a:tc>
                <a:tc hMerge="1">
                  <a:txBody>
                    <a:bodyPr/>
                    <a:lstStyle/>
                    <a:p>
                      <a:endParaRPr lang="en-US"/>
                    </a:p>
                  </a:txBody>
                  <a:tcPr/>
                </a:tc>
              </a:tr>
              <a:tr h="346092">
                <a:tc>
                  <a:txBody>
                    <a:bodyPr/>
                    <a:lstStyle/>
                    <a:p>
                      <a:pPr marL="0" marR="0" algn="ctr">
                        <a:lnSpc>
                          <a:spcPct val="115000"/>
                        </a:lnSpc>
                        <a:spcBef>
                          <a:spcPts val="0"/>
                        </a:spcBef>
                        <a:spcAft>
                          <a:spcPts val="0"/>
                        </a:spcAft>
                      </a:pPr>
                      <a:r>
                        <a:rPr lang="en-US" sz="1600">
                          <a:solidFill>
                            <a:srgbClr val="111111"/>
                          </a:solidFill>
                          <a:latin typeface="inherit"/>
                          <a:ea typeface="Times New Roman"/>
                          <a:cs typeface="Times New Roman"/>
                        </a:rPr>
                        <a:t>The Maximum number of members in a Private Company is restricted to 200.</a:t>
                      </a:r>
                      <a:endParaRPr lang="en-US" sz="160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FFFFFF"/>
                    </a:solidFill>
                  </a:tcPr>
                </a:tc>
                <a:tc>
                  <a:txBody>
                    <a:bodyPr/>
                    <a:lstStyle/>
                    <a:p>
                      <a:pPr marL="0" marR="0" algn="ctr">
                        <a:lnSpc>
                          <a:spcPct val="115000"/>
                        </a:lnSpc>
                        <a:spcBef>
                          <a:spcPts val="0"/>
                        </a:spcBef>
                        <a:spcAft>
                          <a:spcPts val="0"/>
                        </a:spcAft>
                      </a:pPr>
                      <a:r>
                        <a:rPr lang="en-US" sz="1600">
                          <a:solidFill>
                            <a:srgbClr val="111111"/>
                          </a:solidFill>
                          <a:latin typeface="inherit"/>
                          <a:ea typeface="Times New Roman"/>
                          <a:cs typeface="Times New Roman"/>
                        </a:rPr>
                        <a:t>The Public Company have no restriction on a maximum number of members.</a:t>
                      </a:r>
                      <a:endParaRPr lang="en-US" sz="160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FFFFFF"/>
                    </a:solidFill>
                  </a:tcPr>
                </a:tc>
              </a:tr>
              <a:tr h="243160">
                <a:tc gridSpan="2">
                  <a:txBody>
                    <a:bodyPr/>
                    <a:lstStyle/>
                    <a:p>
                      <a:pPr marL="0" marR="0" algn="ctr">
                        <a:lnSpc>
                          <a:spcPct val="115000"/>
                        </a:lnSpc>
                        <a:spcBef>
                          <a:spcPts val="0"/>
                        </a:spcBef>
                        <a:spcAft>
                          <a:spcPts val="0"/>
                        </a:spcAft>
                      </a:pPr>
                      <a:r>
                        <a:rPr lang="en-US" sz="1600" b="1">
                          <a:solidFill>
                            <a:srgbClr val="111111"/>
                          </a:solidFill>
                          <a:latin typeface="inherit"/>
                          <a:ea typeface="Times New Roman"/>
                          <a:cs typeface="Times New Roman"/>
                        </a:rPr>
                        <a:t> Minimum Paid-up Capital</a:t>
                      </a:r>
                      <a:endParaRPr lang="en-US" sz="160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EAEAEA"/>
                    </a:solidFill>
                  </a:tcPr>
                </a:tc>
                <a:tc hMerge="1">
                  <a:txBody>
                    <a:bodyPr/>
                    <a:lstStyle/>
                    <a:p>
                      <a:endParaRPr lang="en-US"/>
                    </a:p>
                  </a:txBody>
                  <a:tcPr/>
                </a:tc>
              </a:tr>
              <a:tr h="346092">
                <a:tc>
                  <a:txBody>
                    <a:bodyPr/>
                    <a:lstStyle/>
                    <a:p>
                      <a:pPr marL="0" marR="0" algn="ctr">
                        <a:lnSpc>
                          <a:spcPct val="115000"/>
                        </a:lnSpc>
                        <a:spcBef>
                          <a:spcPts val="0"/>
                        </a:spcBef>
                        <a:spcAft>
                          <a:spcPts val="0"/>
                        </a:spcAft>
                      </a:pPr>
                      <a:r>
                        <a:rPr lang="en-US" sz="1600">
                          <a:solidFill>
                            <a:srgbClr val="111111"/>
                          </a:solidFill>
                          <a:latin typeface="inherit"/>
                          <a:ea typeface="Times New Roman"/>
                          <a:cs typeface="Times New Roman"/>
                        </a:rPr>
                        <a:t>Private Company should have a minimum paid up capital of 1 lakh rupees.</a:t>
                      </a:r>
                      <a:endParaRPr lang="en-US" sz="160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FFFFFF"/>
                    </a:solidFill>
                  </a:tcPr>
                </a:tc>
                <a:tc>
                  <a:txBody>
                    <a:bodyPr/>
                    <a:lstStyle/>
                    <a:p>
                      <a:pPr marL="0" marR="0" algn="ctr">
                        <a:lnSpc>
                          <a:spcPct val="115000"/>
                        </a:lnSpc>
                        <a:spcBef>
                          <a:spcPts val="0"/>
                        </a:spcBef>
                        <a:spcAft>
                          <a:spcPts val="0"/>
                        </a:spcAft>
                      </a:pPr>
                      <a:r>
                        <a:rPr lang="en-US" sz="1600" dirty="0">
                          <a:solidFill>
                            <a:srgbClr val="111111"/>
                          </a:solidFill>
                          <a:latin typeface="inherit"/>
                          <a:ea typeface="Times New Roman"/>
                          <a:cs typeface="Times New Roman"/>
                        </a:rPr>
                        <a:t>Public Company should have a minimum paid up capital of 5 </a:t>
                      </a:r>
                      <a:r>
                        <a:rPr lang="en-US" sz="1600" dirty="0" err="1">
                          <a:solidFill>
                            <a:srgbClr val="111111"/>
                          </a:solidFill>
                          <a:latin typeface="inherit"/>
                          <a:ea typeface="Times New Roman"/>
                          <a:cs typeface="Times New Roman"/>
                        </a:rPr>
                        <a:t>lakh</a:t>
                      </a:r>
                      <a:r>
                        <a:rPr lang="en-US" sz="1600" dirty="0">
                          <a:solidFill>
                            <a:srgbClr val="111111"/>
                          </a:solidFill>
                          <a:latin typeface="inherit"/>
                          <a:ea typeface="Times New Roman"/>
                          <a:cs typeface="Times New Roman"/>
                        </a:rPr>
                        <a:t> rupees.</a:t>
                      </a:r>
                      <a:endParaRPr lang="en-US" sz="1600" dirty="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FFFFFF"/>
                    </a:solidFill>
                  </a:tcPr>
                </a:tc>
              </a:tr>
            </a:tbl>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81000" y="533400"/>
          <a:ext cx="8305800" cy="5500986"/>
        </p:xfrm>
        <a:graphic>
          <a:graphicData uri="http://schemas.openxmlformats.org/drawingml/2006/table">
            <a:tbl>
              <a:tblPr/>
              <a:tblGrid>
                <a:gridCol w="4152900"/>
                <a:gridCol w="4152900"/>
              </a:tblGrid>
              <a:tr h="243160">
                <a:tc gridSpan="2">
                  <a:txBody>
                    <a:bodyPr/>
                    <a:lstStyle/>
                    <a:p>
                      <a:pPr marL="0" marR="0" algn="ctr">
                        <a:lnSpc>
                          <a:spcPct val="115000"/>
                        </a:lnSpc>
                        <a:spcBef>
                          <a:spcPts val="0"/>
                        </a:spcBef>
                        <a:spcAft>
                          <a:spcPts val="0"/>
                        </a:spcAft>
                      </a:pPr>
                      <a:r>
                        <a:rPr lang="en-US" sz="1400" b="1" dirty="0">
                          <a:solidFill>
                            <a:srgbClr val="111111"/>
                          </a:solidFill>
                          <a:latin typeface="inherit"/>
                          <a:ea typeface="Times New Roman"/>
                          <a:cs typeface="Times New Roman"/>
                        </a:rPr>
                        <a:t> Commencement of Business</a:t>
                      </a:r>
                      <a:endParaRPr lang="en-US" sz="1400" dirty="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EAEAEA"/>
                    </a:solidFill>
                  </a:tcPr>
                </a:tc>
                <a:tc hMerge="1">
                  <a:txBody>
                    <a:bodyPr/>
                    <a:lstStyle/>
                    <a:p>
                      <a:endParaRPr lang="en-US"/>
                    </a:p>
                  </a:txBody>
                  <a:tcPr/>
                </a:tc>
              </a:tr>
              <a:tr h="449025">
                <a:tc>
                  <a:txBody>
                    <a:bodyPr/>
                    <a:lstStyle/>
                    <a:p>
                      <a:pPr marL="0" marR="0" algn="ctr">
                        <a:lnSpc>
                          <a:spcPct val="115000"/>
                        </a:lnSpc>
                        <a:spcBef>
                          <a:spcPts val="0"/>
                        </a:spcBef>
                        <a:spcAft>
                          <a:spcPts val="0"/>
                        </a:spcAft>
                      </a:pPr>
                      <a:r>
                        <a:rPr lang="en-US" sz="1400" dirty="0">
                          <a:solidFill>
                            <a:srgbClr val="111111"/>
                          </a:solidFill>
                          <a:latin typeface="inherit"/>
                          <a:ea typeface="Times New Roman"/>
                          <a:cs typeface="Times New Roman"/>
                        </a:rPr>
                        <a:t>Commencement of business of a Private Company takes place immediately after getting the certificate of incorporation.</a:t>
                      </a:r>
                      <a:endParaRPr lang="en-US" sz="1400" dirty="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FFFFFF"/>
                    </a:solidFill>
                  </a:tcPr>
                </a:tc>
                <a:tc>
                  <a:txBody>
                    <a:bodyPr/>
                    <a:lstStyle/>
                    <a:p>
                      <a:pPr marL="0" marR="0" algn="ctr">
                        <a:lnSpc>
                          <a:spcPct val="115000"/>
                        </a:lnSpc>
                        <a:spcBef>
                          <a:spcPts val="0"/>
                        </a:spcBef>
                        <a:spcAft>
                          <a:spcPts val="0"/>
                        </a:spcAft>
                      </a:pPr>
                      <a:r>
                        <a:rPr lang="en-US" sz="1400" dirty="0">
                          <a:solidFill>
                            <a:srgbClr val="111111"/>
                          </a:solidFill>
                          <a:latin typeface="inherit"/>
                          <a:ea typeface="Times New Roman"/>
                          <a:cs typeface="Times New Roman"/>
                        </a:rPr>
                        <a:t>A Public Company can only Commence its business after receiving a certificate of incorporation and Certificate to commencement.</a:t>
                      </a:r>
                      <a:endParaRPr lang="en-US" sz="1400" dirty="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FFFFFF"/>
                    </a:solidFill>
                  </a:tcPr>
                </a:tc>
              </a:tr>
              <a:tr h="243160">
                <a:tc gridSpan="2">
                  <a:txBody>
                    <a:bodyPr/>
                    <a:lstStyle/>
                    <a:p>
                      <a:pPr marL="0" marR="0" algn="ctr">
                        <a:lnSpc>
                          <a:spcPct val="115000"/>
                        </a:lnSpc>
                        <a:spcBef>
                          <a:spcPts val="0"/>
                        </a:spcBef>
                        <a:spcAft>
                          <a:spcPts val="0"/>
                        </a:spcAft>
                      </a:pPr>
                      <a:r>
                        <a:rPr lang="en-US" sz="1400" b="1" dirty="0">
                          <a:solidFill>
                            <a:srgbClr val="111111"/>
                          </a:solidFill>
                          <a:latin typeface="inherit"/>
                          <a:ea typeface="Times New Roman"/>
                          <a:cs typeface="Times New Roman"/>
                        </a:rPr>
                        <a:t> Number of Directors</a:t>
                      </a:r>
                      <a:endParaRPr lang="en-US" sz="1400" dirty="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EAEAEA"/>
                    </a:solidFill>
                  </a:tcPr>
                </a:tc>
                <a:tc hMerge="1">
                  <a:txBody>
                    <a:bodyPr/>
                    <a:lstStyle/>
                    <a:p>
                      <a:endParaRPr lang="en-US"/>
                    </a:p>
                  </a:txBody>
                  <a:tcPr/>
                </a:tc>
              </a:tr>
              <a:tr h="346092">
                <a:tc>
                  <a:txBody>
                    <a:bodyPr/>
                    <a:lstStyle/>
                    <a:p>
                      <a:pPr marL="0" marR="0" algn="ctr">
                        <a:lnSpc>
                          <a:spcPct val="115000"/>
                        </a:lnSpc>
                        <a:spcBef>
                          <a:spcPts val="0"/>
                        </a:spcBef>
                        <a:spcAft>
                          <a:spcPts val="0"/>
                        </a:spcAft>
                      </a:pPr>
                      <a:r>
                        <a:rPr lang="en-US" sz="1400">
                          <a:solidFill>
                            <a:srgbClr val="111111"/>
                          </a:solidFill>
                          <a:latin typeface="inherit"/>
                          <a:ea typeface="Times New Roman"/>
                          <a:cs typeface="Times New Roman"/>
                        </a:rPr>
                        <a:t>A Private Company must have at least 2 directors to head and supervise the affairs of the company.</a:t>
                      </a:r>
                      <a:endParaRPr lang="en-US" sz="140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FFFFFF"/>
                    </a:solidFill>
                  </a:tcPr>
                </a:tc>
                <a:tc>
                  <a:txBody>
                    <a:bodyPr/>
                    <a:lstStyle/>
                    <a:p>
                      <a:pPr marL="0" marR="0" algn="ctr">
                        <a:lnSpc>
                          <a:spcPct val="115000"/>
                        </a:lnSpc>
                        <a:spcBef>
                          <a:spcPts val="0"/>
                        </a:spcBef>
                        <a:spcAft>
                          <a:spcPts val="0"/>
                        </a:spcAft>
                      </a:pPr>
                      <a:r>
                        <a:rPr lang="en-US" sz="1400" dirty="0">
                          <a:solidFill>
                            <a:srgbClr val="111111"/>
                          </a:solidFill>
                          <a:latin typeface="inherit"/>
                          <a:ea typeface="Times New Roman"/>
                          <a:cs typeface="Times New Roman"/>
                        </a:rPr>
                        <a:t>A Public Company must have at least 3 directors to manage and lead the affairs of the company.</a:t>
                      </a:r>
                      <a:endParaRPr lang="en-US" sz="1400" dirty="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FFFFFF"/>
                    </a:solidFill>
                  </a:tcPr>
                </a:tc>
              </a:tr>
              <a:tr h="243160">
                <a:tc gridSpan="2">
                  <a:txBody>
                    <a:bodyPr/>
                    <a:lstStyle/>
                    <a:p>
                      <a:pPr marL="0" marR="0" algn="ctr">
                        <a:lnSpc>
                          <a:spcPct val="115000"/>
                        </a:lnSpc>
                        <a:spcBef>
                          <a:spcPts val="0"/>
                        </a:spcBef>
                        <a:spcAft>
                          <a:spcPts val="0"/>
                        </a:spcAft>
                      </a:pPr>
                      <a:r>
                        <a:rPr lang="en-US" sz="1400" b="1" dirty="0">
                          <a:solidFill>
                            <a:srgbClr val="111111"/>
                          </a:solidFill>
                          <a:latin typeface="inherit"/>
                          <a:ea typeface="Times New Roman"/>
                          <a:cs typeface="Times New Roman"/>
                        </a:rPr>
                        <a:t> Issue of Prospectus</a:t>
                      </a:r>
                      <a:endParaRPr lang="en-US" sz="1400" dirty="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EAEAEA"/>
                    </a:solidFill>
                  </a:tcPr>
                </a:tc>
                <a:tc hMerge="1">
                  <a:txBody>
                    <a:bodyPr/>
                    <a:lstStyle/>
                    <a:p>
                      <a:endParaRPr lang="en-US"/>
                    </a:p>
                  </a:txBody>
                  <a:tcPr/>
                </a:tc>
              </a:tr>
              <a:tr h="449025">
                <a:tc>
                  <a:txBody>
                    <a:bodyPr/>
                    <a:lstStyle/>
                    <a:p>
                      <a:pPr marL="0" marR="0" algn="ctr">
                        <a:lnSpc>
                          <a:spcPct val="115000"/>
                        </a:lnSpc>
                        <a:spcBef>
                          <a:spcPts val="0"/>
                        </a:spcBef>
                        <a:spcAft>
                          <a:spcPts val="0"/>
                        </a:spcAft>
                      </a:pPr>
                      <a:r>
                        <a:rPr lang="en-US" sz="1400">
                          <a:solidFill>
                            <a:srgbClr val="111111"/>
                          </a:solidFill>
                          <a:latin typeface="inherit"/>
                          <a:ea typeface="Times New Roman"/>
                          <a:cs typeface="Times New Roman"/>
                        </a:rPr>
                        <a:t>A Private Company cannot issue a Prospectus. Private Company is not allowed for inviting the public for subscription of its shares.</a:t>
                      </a:r>
                      <a:endParaRPr lang="en-US" sz="140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FFFFFF"/>
                    </a:solidFill>
                  </a:tcPr>
                </a:tc>
                <a:tc>
                  <a:txBody>
                    <a:bodyPr/>
                    <a:lstStyle/>
                    <a:p>
                      <a:pPr marL="0" marR="0" algn="ctr">
                        <a:lnSpc>
                          <a:spcPct val="115000"/>
                        </a:lnSpc>
                        <a:spcBef>
                          <a:spcPts val="0"/>
                        </a:spcBef>
                        <a:spcAft>
                          <a:spcPts val="0"/>
                        </a:spcAft>
                      </a:pPr>
                      <a:r>
                        <a:rPr lang="en-US" sz="1400" dirty="0">
                          <a:solidFill>
                            <a:srgbClr val="111111"/>
                          </a:solidFill>
                          <a:latin typeface="inherit"/>
                          <a:ea typeface="Times New Roman"/>
                          <a:cs typeface="Times New Roman"/>
                        </a:rPr>
                        <a:t>Public Company can issue a Prospectus. Public Company is free to invite public for subscription of its shares.</a:t>
                      </a:r>
                      <a:endParaRPr lang="en-US" sz="1400" dirty="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E8E8E8"/>
                      </a:solidFill>
                      <a:prstDash val="solid"/>
                      <a:round/>
                      <a:headEnd type="none" w="med" len="med"/>
                      <a:tailEnd type="none" w="med" len="med"/>
                    </a:lnB>
                    <a:solidFill>
                      <a:srgbClr val="FFFFFF"/>
                    </a:solidFill>
                  </a:tcPr>
                </a:tc>
              </a:tr>
              <a:tr h="243160">
                <a:tc gridSpan="2">
                  <a:txBody>
                    <a:bodyPr/>
                    <a:lstStyle/>
                    <a:p>
                      <a:pPr marL="0" marR="0" algn="ctr">
                        <a:lnSpc>
                          <a:spcPct val="115000"/>
                        </a:lnSpc>
                        <a:spcBef>
                          <a:spcPts val="0"/>
                        </a:spcBef>
                        <a:spcAft>
                          <a:spcPts val="0"/>
                        </a:spcAft>
                      </a:pPr>
                      <a:r>
                        <a:rPr lang="en-US" sz="1400" b="1" dirty="0">
                          <a:solidFill>
                            <a:srgbClr val="111111"/>
                          </a:solidFill>
                          <a:latin typeface="inherit"/>
                          <a:ea typeface="Times New Roman"/>
                          <a:cs typeface="Times New Roman"/>
                        </a:rPr>
                        <a:t> Minimum Subscription</a:t>
                      </a:r>
                      <a:endParaRPr lang="en-US" sz="1400" dirty="0">
                        <a:latin typeface="Calibri"/>
                        <a:ea typeface="Times New Roman"/>
                        <a:cs typeface="Times New Roman"/>
                      </a:endParaRPr>
                    </a:p>
                  </a:txBody>
                  <a:tcPr marL="49859" marR="49859" marT="49859" marB="49859" anchor="ctr">
                    <a:lnL w="12700" cap="flat" cmpd="sng" algn="ctr">
                      <a:solidFill>
                        <a:srgbClr val="E8E8E8"/>
                      </a:solidFill>
                      <a:prstDash val="solid"/>
                      <a:round/>
                      <a:headEnd type="none" w="med" len="med"/>
                      <a:tailEnd type="none" w="med" len="med"/>
                    </a:lnL>
                    <a:lnR w="12700" cap="flat" cmpd="sng" algn="ctr">
                      <a:solidFill>
                        <a:srgbClr val="E8E8E8"/>
                      </a:solidFill>
                      <a:prstDash val="solid"/>
                      <a:round/>
                      <a:headEnd type="none" w="med" len="med"/>
                      <a:tailEnd type="none" w="med" len="med"/>
                    </a:lnR>
                    <a:lnT w="12700" cap="flat" cmpd="sng" algn="ctr">
                      <a:solidFill>
                        <a:srgbClr val="E8E8E8"/>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EAEA"/>
                    </a:solidFill>
                  </a:tcPr>
                </a:tc>
                <a:tc hMerge="1">
                  <a:txBody>
                    <a:bodyPr/>
                    <a:lstStyle/>
                    <a:p>
                      <a:endParaRPr lang="en-US"/>
                    </a:p>
                  </a:txBody>
                  <a:tcPr/>
                </a:tc>
              </a:tr>
              <a:tr h="449025">
                <a:tc>
                  <a:txBody>
                    <a:bodyPr/>
                    <a:lstStyle/>
                    <a:p>
                      <a:pPr marL="0" marR="0" algn="ctr">
                        <a:lnSpc>
                          <a:spcPct val="115000"/>
                        </a:lnSpc>
                        <a:spcBef>
                          <a:spcPts val="0"/>
                        </a:spcBef>
                        <a:spcAft>
                          <a:spcPts val="0"/>
                        </a:spcAft>
                      </a:pPr>
                      <a:r>
                        <a:rPr lang="en-US" sz="1400">
                          <a:solidFill>
                            <a:srgbClr val="111111"/>
                          </a:solidFill>
                          <a:latin typeface="inherit"/>
                          <a:ea typeface="Times New Roman"/>
                          <a:cs typeface="Times New Roman"/>
                        </a:rPr>
                        <a:t>A Private Company can allot shares without waiting for the completion of minimum subscription limit.</a:t>
                      </a:r>
                      <a:endParaRPr lang="en-US" sz="1400">
                        <a:latin typeface="Calibri"/>
                        <a:ea typeface="Times New Roman"/>
                        <a:cs typeface="Times New Roman"/>
                      </a:endParaRPr>
                    </a:p>
                  </a:txBody>
                  <a:tcPr marL="49859" marR="49859" marT="49859" marB="49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15000"/>
                        </a:lnSpc>
                        <a:spcBef>
                          <a:spcPts val="0"/>
                        </a:spcBef>
                        <a:spcAft>
                          <a:spcPts val="0"/>
                        </a:spcAft>
                      </a:pPr>
                      <a:r>
                        <a:rPr lang="en-US" sz="1400" dirty="0">
                          <a:solidFill>
                            <a:srgbClr val="111111"/>
                          </a:solidFill>
                          <a:latin typeface="inherit"/>
                          <a:ea typeface="Times New Roman"/>
                          <a:cs typeface="Times New Roman"/>
                        </a:rPr>
                        <a:t>A Public Company cannot be able to allot shares before the minimum subscription of shares is completed.</a:t>
                      </a:r>
                      <a:endParaRPr lang="en-US" sz="1400" dirty="0">
                        <a:latin typeface="Calibri"/>
                        <a:ea typeface="Times New Roman"/>
                        <a:cs typeface="Times New Roman"/>
                      </a:endParaRPr>
                    </a:p>
                  </a:txBody>
                  <a:tcPr marL="49859" marR="49859" marT="49859" marB="49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43160">
                <a:tc gridSpan="2">
                  <a:txBody>
                    <a:bodyPr/>
                    <a:lstStyle/>
                    <a:p>
                      <a:pPr marL="0" marR="0" algn="ctr">
                        <a:lnSpc>
                          <a:spcPct val="115000"/>
                        </a:lnSpc>
                        <a:spcBef>
                          <a:spcPts val="0"/>
                        </a:spcBef>
                        <a:spcAft>
                          <a:spcPts val="0"/>
                        </a:spcAft>
                      </a:pPr>
                      <a:r>
                        <a:rPr lang="en-US" sz="1400" b="1" dirty="0">
                          <a:solidFill>
                            <a:srgbClr val="111111"/>
                          </a:solidFill>
                          <a:latin typeface="inherit"/>
                          <a:ea typeface="Times New Roman"/>
                          <a:cs typeface="Times New Roman"/>
                        </a:rPr>
                        <a:t> Transferability of shares</a:t>
                      </a:r>
                      <a:endParaRPr lang="en-US" sz="1400" dirty="0">
                        <a:latin typeface="Calibri"/>
                        <a:ea typeface="Times New Roman"/>
                        <a:cs typeface="Times New Roman"/>
                      </a:endParaRPr>
                    </a:p>
                  </a:txBody>
                  <a:tcPr marL="49859" marR="49859" marT="49859" marB="49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EAEA"/>
                    </a:solidFill>
                  </a:tcPr>
                </a:tc>
                <a:tc hMerge="1">
                  <a:txBody>
                    <a:bodyPr/>
                    <a:lstStyle/>
                    <a:p>
                      <a:endParaRPr lang="en-US"/>
                    </a:p>
                  </a:txBody>
                  <a:tcPr/>
                </a:tc>
              </a:tr>
              <a:tr h="449025">
                <a:tc>
                  <a:txBody>
                    <a:bodyPr/>
                    <a:lstStyle/>
                    <a:p>
                      <a:pPr marL="0" marR="0" algn="ctr">
                        <a:lnSpc>
                          <a:spcPct val="115000"/>
                        </a:lnSpc>
                        <a:spcBef>
                          <a:spcPts val="0"/>
                        </a:spcBef>
                        <a:spcAft>
                          <a:spcPts val="0"/>
                        </a:spcAft>
                      </a:pPr>
                      <a:r>
                        <a:rPr lang="en-US" sz="1400">
                          <a:solidFill>
                            <a:srgbClr val="111111"/>
                          </a:solidFill>
                          <a:latin typeface="inherit"/>
                          <a:ea typeface="Times New Roman"/>
                          <a:cs typeface="Times New Roman"/>
                        </a:rPr>
                        <a:t>The Articles of Association of a Private Company lays restriction on transfer of the shares from one person to another person.</a:t>
                      </a:r>
                      <a:endParaRPr lang="en-US" sz="1400">
                        <a:latin typeface="Calibri"/>
                        <a:ea typeface="Times New Roman"/>
                        <a:cs typeface="Times New Roman"/>
                      </a:endParaRPr>
                    </a:p>
                  </a:txBody>
                  <a:tcPr marL="49859" marR="49859" marT="49859" marB="49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15000"/>
                        </a:lnSpc>
                        <a:spcBef>
                          <a:spcPts val="0"/>
                        </a:spcBef>
                        <a:spcAft>
                          <a:spcPts val="0"/>
                        </a:spcAft>
                      </a:pPr>
                      <a:r>
                        <a:rPr lang="en-US" sz="1400" dirty="0">
                          <a:solidFill>
                            <a:srgbClr val="111111"/>
                          </a:solidFill>
                          <a:latin typeface="inherit"/>
                          <a:ea typeface="Times New Roman"/>
                          <a:cs typeface="Times New Roman"/>
                        </a:rPr>
                        <a:t>The Public Company is free to transfer the shares of its company from one person to another.</a:t>
                      </a:r>
                      <a:endParaRPr lang="en-US" sz="1400" dirty="0">
                        <a:latin typeface="Calibri"/>
                        <a:ea typeface="Times New Roman"/>
                        <a:cs typeface="Times New Roman"/>
                      </a:endParaRPr>
                    </a:p>
                  </a:txBody>
                  <a:tcPr marL="49859" marR="49859" marT="49859" marB="4985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381000" y="685800"/>
            <a:ext cx="8267700" cy="4086225"/>
          </a:xfrm>
          <a:prstGeom prst="rect">
            <a:avLst/>
          </a:prstGeom>
          <a:noFill/>
          <a:ln w="9525">
            <a:noFill/>
            <a:miter lim="800000"/>
            <a:headEnd/>
            <a:tailEnd/>
          </a:ln>
          <a:effec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9200" y="228600"/>
            <a:ext cx="8686800" cy="400110"/>
          </a:xfrm>
          <a:prstGeom prst="rect">
            <a:avLst/>
          </a:prstGeom>
        </p:spPr>
        <p:txBody>
          <a:bodyPr wrap="square">
            <a:spAutoFit/>
          </a:bodyPr>
          <a:lstStyle/>
          <a:p>
            <a:r>
              <a:rPr lang="en-US" sz="2000" b="1" dirty="0" smtClean="0">
                <a:ea typeface="Times New Roman" pitchFamily="18" charset="0"/>
                <a:cs typeface="Times New Roman" pitchFamily="18" charset="0"/>
              </a:rPr>
              <a:t>DIFFERENCE BETWEEN </a:t>
            </a:r>
            <a:r>
              <a:rPr lang="en-US" sz="2000" b="1" cap="all" dirty="0" smtClean="0"/>
              <a:t>cooperatives &amp; private company</a:t>
            </a:r>
            <a:endParaRPr lang="en-US" sz="2000" b="1" dirty="0"/>
          </a:p>
        </p:txBody>
      </p:sp>
      <p:sp>
        <p:nvSpPr>
          <p:cNvPr id="93185" name="Rectangle 1"/>
          <p:cNvSpPr>
            <a:spLocks noChangeArrowheads="1"/>
          </p:cNvSpPr>
          <p:nvPr/>
        </p:nvSpPr>
        <p:spPr bwMode="auto">
          <a:xfrm>
            <a:off x="609600" y="1143000"/>
            <a:ext cx="80772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Similarities between Cooperatives &amp; Companies</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The companies and co-operatives are similar in the following respects.</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a:p>
            <a:pPr marL="465138" marR="0" lvl="0" indent="-465138" algn="just" defTabSz="914400" rtl="0" eaLnBrk="0" fontAlgn="base" latinLnBrk="0" hangingPunct="0">
              <a:lnSpc>
                <a:spcPct val="100000"/>
              </a:lnSpc>
              <a:spcBef>
                <a:spcPct val="0"/>
              </a:spcBef>
              <a:spcAft>
                <a:spcPct val="0"/>
              </a:spcAft>
              <a:buClrTx/>
              <a:buSzTx/>
              <a:buFont typeface="Wingdings" pitchFamily="2" charset="2"/>
              <a:buChar char="ü"/>
              <a:tabLst/>
            </a:pPr>
            <a:r>
              <a:rPr kumimoji="0" lang="en-US" sz="240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Both are body </a:t>
            </a:r>
            <a:r>
              <a:rPr kumimoji="0" lang="en-US" sz="240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corporates</a:t>
            </a:r>
            <a:r>
              <a:rPr kumimoji="0" lang="en-US" sz="240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registered under their respective laws.</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a:p>
            <a:pPr marL="465138" marR="0" lvl="0" indent="-465138" algn="just" defTabSz="914400" rtl="0" eaLnBrk="0" fontAlgn="base" latinLnBrk="0" hangingPunct="0">
              <a:lnSpc>
                <a:spcPct val="100000"/>
              </a:lnSpc>
              <a:spcBef>
                <a:spcPct val="0"/>
              </a:spcBef>
              <a:spcAft>
                <a:spcPct val="0"/>
              </a:spcAft>
              <a:buClrTx/>
              <a:buSzTx/>
              <a:buFont typeface="Wingdings" pitchFamily="2" charset="2"/>
              <a:buChar char="ü"/>
              <a:tabLst/>
            </a:pPr>
            <a:r>
              <a:rPr kumimoji="0" lang="en-US" sz="240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The members of both the forms of </a:t>
            </a:r>
            <a:r>
              <a:rPr kumimoji="0" lang="en-US" sz="240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organisation</a:t>
            </a:r>
            <a:r>
              <a:rPr kumimoji="0" lang="en-US" sz="240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enjoy the feature of limited liability.</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a:p>
            <a:pPr marL="465138" marR="0" lvl="0" indent="-465138" algn="just" defTabSz="914400" rtl="0" eaLnBrk="0" fontAlgn="base" latinLnBrk="0" hangingPunct="0">
              <a:lnSpc>
                <a:spcPct val="100000"/>
              </a:lnSpc>
              <a:spcBef>
                <a:spcPct val="0"/>
              </a:spcBef>
              <a:spcAft>
                <a:spcPct val="0"/>
              </a:spcAft>
              <a:buClrTx/>
              <a:buSzTx/>
              <a:buFont typeface="Wingdings" pitchFamily="2" charset="2"/>
              <a:buChar char="ü"/>
              <a:tabLst/>
            </a:pPr>
            <a:r>
              <a:rPr kumimoji="0" lang="en-US" sz="240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Both are associations of persons who contributed capital into the business.</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a:p>
            <a:pPr marL="465138" marR="0" lvl="0" indent="-465138" algn="just" defTabSz="914400" rtl="0" eaLnBrk="0" fontAlgn="base" latinLnBrk="0" hangingPunct="0">
              <a:lnSpc>
                <a:spcPct val="100000"/>
              </a:lnSpc>
              <a:spcBef>
                <a:spcPct val="0"/>
              </a:spcBef>
              <a:spcAft>
                <a:spcPct val="0"/>
              </a:spcAft>
              <a:buClrTx/>
              <a:buSzTx/>
              <a:buFont typeface="Wingdings" pitchFamily="2" charset="2"/>
              <a:buChar char="ü"/>
              <a:tabLst/>
            </a:pPr>
            <a:r>
              <a:rPr kumimoji="0" lang="en-US" sz="240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In both the cases the management is entrusted to an elected body and the ultimate control lies with their members.</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1"/>
          <p:cNvSpPr>
            <a:spLocks noChangeArrowheads="1"/>
          </p:cNvSpPr>
          <p:nvPr/>
        </p:nvSpPr>
        <p:spPr bwMode="auto">
          <a:xfrm>
            <a:off x="533400" y="838200"/>
            <a:ext cx="83058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Droid Sans"/>
                <a:ea typeface="Times New Roman" pitchFamily="18" charset="0"/>
                <a:cs typeface="Times New Roman" pitchFamily="18" charset="0"/>
              </a:rPr>
              <a:t>Differences between Cooperatives &amp; Companies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inherit"/>
                <a:ea typeface="Times New Roman" pitchFamily="18" charset="0"/>
                <a:cs typeface="Times New Roman" pitchFamily="18" charset="0"/>
              </a:rPr>
              <a:t>1. Objective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Georgia" pitchFamily="18" charset="0"/>
                <a:ea typeface="Times New Roman" pitchFamily="18" charset="0"/>
                <a:cs typeface="Times New Roman" pitchFamily="18" charset="0"/>
              </a:rPr>
              <a:t>The primary objective of a company form of organization is profit making. But in the case of co-operatives, its main objective is service and not profit.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inherit"/>
                <a:ea typeface="Times New Roman" pitchFamily="18" charset="0"/>
                <a:cs typeface="Times New Roman" pitchFamily="18" charset="0"/>
              </a:rPr>
              <a:t>2. Formation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Georgia" pitchFamily="18" charset="0"/>
                <a:ea typeface="Times New Roman" pitchFamily="18" charset="0"/>
                <a:cs typeface="Times New Roman" pitchFamily="18" charset="0"/>
              </a:rPr>
              <a:t>A company is formed and registered under the Companies Act. But a co-operative society is formed either under the Co-operative societies Act or under the State Co-operatives Act.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inherit"/>
                <a:ea typeface="Times New Roman" pitchFamily="18" charset="0"/>
                <a:cs typeface="Times New Roman" pitchFamily="18" charset="0"/>
              </a:rPr>
              <a:t>3. Capital</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Georgia" pitchFamily="18" charset="0"/>
                <a:ea typeface="Times New Roman" pitchFamily="18" charset="0"/>
                <a:cs typeface="Times New Roman" pitchFamily="18" charset="0"/>
              </a:rPr>
              <a:t>In a company form of organization, mobilization of large amount of capital is possible. But it is not possible in the case of co-operatives.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inherit"/>
                <a:ea typeface="Times New Roman" pitchFamily="18" charset="0"/>
                <a:cs typeface="Times New Roman" pitchFamily="18" charset="0"/>
              </a:rPr>
              <a:t>4. Number of Members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Georgia" pitchFamily="18" charset="0"/>
                <a:ea typeface="Times New Roman" pitchFamily="18" charset="0"/>
                <a:cs typeface="Times New Roman" pitchFamily="18" charset="0"/>
              </a:rPr>
              <a:t>The minimum number of members required to start a co-operative society is 10 and there is no maximum limit. But in a public company, the minimum member is seven and there is no maximum limit and in a private company the minimum number of member is 2 and the maximum limit is 50.</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2"/>
          <p:cNvSpPr/>
          <p:nvPr/>
        </p:nvSpPr>
        <p:spPr>
          <a:xfrm>
            <a:off x="457200" y="228600"/>
            <a:ext cx="8686800" cy="461665"/>
          </a:xfrm>
          <a:prstGeom prst="rect">
            <a:avLst/>
          </a:prstGeom>
        </p:spPr>
        <p:txBody>
          <a:bodyPr wrap="square">
            <a:spAutoFit/>
          </a:bodyPr>
          <a:lstStyle/>
          <a:p>
            <a:pPr lvl="0" fontAlgn="base">
              <a:spcBef>
                <a:spcPct val="0"/>
              </a:spcBef>
              <a:spcAft>
                <a:spcPct val="0"/>
              </a:spcAft>
            </a:pPr>
            <a:r>
              <a:rPr lang="en-US" sz="2400" b="1" dirty="0" smtClean="0">
                <a:solidFill>
                  <a:prstClr val="black"/>
                </a:solidFill>
                <a:latin typeface="Droid Sans"/>
                <a:ea typeface="Times New Roman" pitchFamily="18" charset="0"/>
                <a:cs typeface="Times New Roman" pitchFamily="18" charset="0"/>
              </a:rPr>
              <a:t>DIFFERENCES BETWEEN COOPERATIVES &amp; COMPANIES</a:t>
            </a:r>
            <a:endParaRPr lang="en-US" sz="2400" dirty="0" smtClean="0">
              <a:solidFill>
                <a:prstClr val="black"/>
              </a:solidFill>
              <a:latin typeface="Arial" pitchFamily="34" charset="0"/>
              <a:cs typeface="Arial" pitchFamily="34"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28600"/>
            <a:ext cx="8077200" cy="6186309"/>
          </a:xfrm>
          <a:prstGeom prst="rect">
            <a:avLst/>
          </a:prstGeom>
          <a:noFill/>
        </p:spPr>
        <p:txBody>
          <a:bodyPr wrap="square" rtlCol="0">
            <a:spAutoFit/>
          </a:bodyPr>
          <a:lstStyle/>
          <a:p>
            <a:pPr algn="just" fontAlgn="base"/>
            <a:r>
              <a:rPr lang="en-US" b="1" dirty="0" smtClean="0"/>
              <a:t>5. Voting Rights</a:t>
            </a:r>
            <a:endParaRPr lang="en-US" dirty="0" smtClean="0"/>
          </a:p>
          <a:p>
            <a:pPr algn="just" fontAlgn="base"/>
            <a:r>
              <a:rPr lang="en-US" dirty="0" smtClean="0"/>
              <a:t>In a </a:t>
            </a:r>
            <a:r>
              <a:rPr lang="en-US" dirty="0" smtClean="0">
                <a:hlinkClick r:id="rId2"/>
              </a:rPr>
              <a:t>joint stock company</a:t>
            </a:r>
            <a:r>
              <a:rPr lang="en-US" dirty="0" smtClean="0"/>
              <a:t>, the principle of “</a:t>
            </a:r>
            <a:r>
              <a:rPr lang="en-US" i="1" dirty="0" smtClean="0"/>
              <a:t>One share and one vote</a:t>
            </a:r>
            <a:r>
              <a:rPr lang="en-US" dirty="0" smtClean="0"/>
              <a:t>” is followed. But in case of co-operatives the principle followed is “</a:t>
            </a:r>
            <a:r>
              <a:rPr lang="en-US" i="1" dirty="0" smtClean="0"/>
              <a:t>One man-one vote</a:t>
            </a:r>
            <a:r>
              <a:rPr lang="en-US" dirty="0" smtClean="0"/>
              <a:t>“. Here members have equal voting rights.</a:t>
            </a:r>
          </a:p>
          <a:p>
            <a:pPr algn="just" fontAlgn="base"/>
            <a:r>
              <a:rPr lang="en-US" b="1" dirty="0" smtClean="0"/>
              <a:t>6. Locality of the Members</a:t>
            </a:r>
            <a:endParaRPr lang="en-US" dirty="0" smtClean="0"/>
          </a:p>
          <a:p>
            <a:pPr algn="just" fontAlgn="base"/>
            <a:r>
              <a:rPr lang="en-US" dirty="0" smtClean="0"/>
              <a:t>In a co-operative society, the members are located in a particular place or town. But in a company, they are generally scattered over a wide area.</a:t>
            </a:r>
          </a:p>
          <a:p>
            <a:pPr algn="just" fontAlgn="base"/>
            <a:r>
              <a:rPr lang="en-US" b="1" dirty="0" smtClean="0"/>
              <a:t>7. Transfer of Shares</a:t>
            </a:r>
            <a:endParaRPr lang="en-US" dirty="0" smtClean="0"/>
          </a:p>
          <a:p>
            <a:pPr algn="just" fontAlgn="base"/>
            <a:r>
              <a:rPr lang="en-US" dirty="0" smtClean="0"/>
              <a:t>In the case of co-operatives, the shares are not transferable. But a member of the co-operatives can withdraw his capital by giving due notice to the society. In companies the shares are freely transferable. But the withdrawal of capital is not possible as in the case of co-operatives.</a:t>
            </a:r>
          </a:p>
          <a:p>
            <a:pPr algn="just" fontAlgn="base"/>
            <a:r>
              <a:rPr lang="en-US" b="1" dirty="0" smtClean="0"/>
              <a:t>8. Closure of Share List</a:t>
            </a:r>
            <a:endParaRPr lang="en-US" dirty="0" smtClean="0"/>
          </a:p>
          <a:p>
            <a:pPr algn="just" fontAlgn="base"/>
            <a:r>
              <a:rPr lang="en-US" dirty="0" smtClean="0"/>
              <a:t>As there is no restriction as to the maximum membership in co-operatives, the share list is always kept open. It is not closed at any time. On the other hand, the share list of the companies is closed immediately on the subscription of the capital issued. Hence the membership is also restricted.</a:t>
            </a:r>
          </a:p>
          <a:p>
            <a:pPr algn="just" fontAlgn="base"/>
            <a:r>
              <a:rPr lang="en-US" b="1" dirty="0" smtClean="0"/>
              <a:t>9. Motives for becoming a Member</a:t>
            </a:r>
            <a:endParaRPr lang="en-US" dirty="0" smtClean="0"/>
          </a:p>
          <a:p>
            <a:pPr algn="just" fontAlgn="base"/>
            <a:r>
              <a:rPr lang="en-US" dirty="0" smtClean="0"/>
              <a:t>The motives for becoming a member in a co-operative society is to further their common economic and social interest by eliminating middlemen and eradicating the exploitation of capitalists.</a:t>
            </a:r>
          </a:p>
          <a:p>
            <a:pPr algn="just"/>
            <a:endParaRPr 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
          <p:cNvSpPr>
            <a:spLocks noChangeArrowheads="1"/>
          </p:cNvSpPr>
          <p:nvPr/>
        </p:nvSpPr>
        <p:spPr bwMode="auto">
          <a:xfrm>
            <a:off x="457200" y="533400"/>
            <a:ext cx="84582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inherit"/>
                <a:ea typeface="Times New Roman" pitchFamily="18" charset="0"/>
                <a:cs typeface="Times New Roman" pitchFamily="18" charset="0"/>
              </a:rPr>
              <a:t>10. Disposal of Profit</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Georgia" pitchFamily="18" charset="0"/>
                <a:ea typeface="Times New Roman" pitchFamily="18" charset="0"/>
                <a:cs typeface="Times New Roman" pitchFamily="18" charset="0"/>
              </a:rPr>
              <a:t>In the case of companies, the profit earned is distributed to its members in the form of dividend in proportion to the shares held by them, whereas in co-operatives the surplus is distributed to the members in proportion to the business transacted by them with the society.</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inherit"/>
                <a:ea typeface="Times New Roman" pitchFamily="18" charset="0"/>
                <a:cs typeface="Times New Roman" pitchFamily="18" charset="0"/>
              </a:rPr>
              <a:t>11. Operational Area</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Georgia" pitchFamily="18" charset="0"/>
                <a:ea typeface="Times New Roman" pitchFamily="18" charset="0"/>
                <a:cs typeface="Times New Roman" pitchFamily="18" charset="0"/>
              </a:rPr>
              <a:t>The area of operation of a society is limited within certain locality i.e. it functions in a limited area, whereas in a company the area of operation is wider. Many companies generally function on national as well as international level.</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inherit"/>
                <a:ea typeface="Times New Roman" pitchFamily="18" charset="0"/>
                <a:cs typeface="Times New Roman" pitchFamily="18" charset="0"/>
              </a:rPr>
              <a:t>12. Ownership and Control</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Georgia" pitchFamily="18" charset="0"/>
                <a:ea typeface="Times New Roman" pitchFamily="18" charset="0"/>
                <a:cs typeface="Times New Roman" pitchFamily="18" charset="0"/>
              </a:rPr>
              <a:t>In co-operatives, the members belong to same area. So they find it very convenient to attend all meetings and take active part in the management of the society. But in companies, the members are scattered over a wide area. So they cannot attend all meetings and also cannot take active part in the management of the company.</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inherit"/>
                <a:ea typeface="Times New Roman" pitchFamily="18" charset="0"/>
                <a:cs typeface="Times New Roman" pitchFamily="18" charset="0"/>
              </a:rPr>
              <a:t>13. Incentives</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Georgia" pitchFamily="18" charset="0"/>
                <a:ea typeface="Times New Roman" pitchFamily="18" charset="0"/>
                <a:cs typeface="Times New Roman" pitchFamily="18" charset="0"/>
              </a:rPr>
              <a:t>There are various incentives and aids, which are offered by the Government to the co-operatives such as exemption from income tax up to a limit, exemption from stamp duty etc. Such exemptions and aids are not granted to companies.</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19400" y="304800"/>
            <a:ext cx="2690352" cy="369332"/>
          </a:xfrm>
          <a:prstGeom prst="rect">
            <a:avLst/>
          </a:prstGeom>
        </p:spPr>
        <p:txBody>
          <a:bodyPr wrap="none">
            <a:spAutoFit/>
          </a:bodyPr>
          <a:lstStyle/>
          <a:p>
            <a:r>
              <a:rPr lang="en-US" b="1" dirty="0" smtClean="0"/>
              <a:t>Functions of Management</a:t>
            </a:r>
            <a:endParaRPr lang="en-US" b="1" dirty="0"/>
          </a:p>
        </p:txBody>
      </p:sp>
      <p:sp>
        <p:nvSpPr>
          <p:cNvPr id="3" name="Rectangle 2"/>
          <p:cNvSpPr/>
          <p:nvPr/>
        </p:nvSpPr>
        <p:spPr>
          <a:xfrm>
            <a:off x="457200" y="838200"/>
            <a:ext cx="8077200" cy="4467057"/>
          </a:xfrm>
          <a:prstGeom prst="rect">
            <a:avLst/>
          </a:prstGeom>
        </p:spPr>
        <p:txBody>
          <a:bodyPr wrap="square">
            <a:spAutoFit/>
          </a:bodyPr>
          <a:lstStyle/>
          <a:p>
            <a:pPr algn="just">
              <a:lnSpc>
                <a:spcPct val="150000"/>
              </a:lnSpc>
            </a:pPr>
            <a:r>
              <a:rPr lang="en-US" sz="2400" dirty="0" smtClean="0"/>
              <a:t>Management has been described as a social process involving responsibility for economical and effective planning &amp; regulation of operation of an enterprise in the fulfillment of given purposes. It is a dynamic process consisting of various elements and activities. These activities are different from operative functions like marketing, finance, purchase etc. Rather these activities are common to each and every manger irrespective of his level or status.</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76200"/>
            <a:ext cx="8229600" cy="6683048"/>
          </a:xfrm>
          <a:prstGeom prst="rect">
            <a:avLst/>
          </a:prstGeom>
        </p:spPr>
        <p:txBody>
          <a:bodyPr wrap="square">
            <a:spAutoFit/>
          </a:bodyPr>
          <a:lstStyle/>
          <a:p>
            <a:pPr marL="465138" indent="-465138" algn="just">
              <a:lnSpc>
                <a:spcPct val="150000"/>
              </a:lnSpc>
              <a:buFont typeface="Wingdings" pitchFamily="2" charset="2"/>
              <a:buChar char="ü"/>
            </a:pPr>
            <a:r>
              <a:rPr lang="en-US" sz="2400" dirty="0" smtClean="0"/>
              <a:t>Different experts have classified functions of management. According to </a:t>
            </a:r>
            <a:r>
              <a:rPr lang="en-US" sz="2400" i="1" dirty="0" smtClean="0"/>
              <a:t>George &amp; Jerry</a:t>
            </a:r>
            <a:r>
              <a:rPr lang="en-US" sz="2400" dirty="0" smtClean="0"/>
              <a:t>, “There are four fundamental functions of management i.e. planning, organizing, actuating and controlling”.</a:t>
            </a:r>
          </a:p>
          <a:p>
            <a:pPr marL="465138" indent="-465138" algn="just">
              <a:lnSpc>
                <a:spcPct val="150000"/>
              </a:lnSpc>
              <a:buFont typeface="Wingdings" pitchFamily="2" charset="2"/>
              <a:buChar char="ü"/>
            </a:pPr>
            <a:r>
              <a:rPr lang="en-US" sz="2400" dirty="0" smtClean="0"/>
              <a:t>According to Henry </a:t>
            </a:r>
            <a:r>
              <a:rPr lang="en-US" sz="2400" dirty="0" err="1" smtClean="0"/>
              <a:t>Fayol</a:t>
            </a:r>
            <a:r>
              <a:rPr lang="en-US" sz="2400" dirty="0" smtClean="0"/>
              <a:t>, “To manage is to forecast and plan, to organize, to command, &amp; to control”. Whereas Luther </a:t>
            </a:r>
            <a:r>
              <a:rPr lang="en-US" sz="2400" dirty="0" err="1" smtClean="0"/>
              <a:t>Gullick</a:t>
            </a:r>
            <a:r>
              <a:rPr lang="en-US" sz="2400" dirty="0" smtClean="0"/>
              <a:t> has given a keyword ’</a:t>
            </a:r>
            <a:r>
              <a:rPr lang="en-US" sz="2400" b="1" dirty="0" smtClean="0"/>
              <a:t>POSDCORB</a:t>
            </a:r>
            <a:r>
              <a:rPr lang="en-US" sz="2400" dirty="0" smtClean="0"/>
              <a:t>’ where P stands for Planning, O for Organizing, S for Staffing, D for Directing, Co for Co-ordination, R for reporting &amp; B for Budgeting. But the most widely accepted are functions of management given by KOONTZ and O’DONNEL i.e. </a:t>
            </a:r>
            <a:r>
              <a:rPr lang="en-US" sz="2400" b="1" dirty="0" smtClean="0"/>
              <a:t>Planning</a:t>
            </a:r>
            <a:r>
              <a:rPr lang="en-US" sz="2400" dirty="0" smtClean="0"/>
              <a:t>, </a:t>
            </a:r>
            <a:r>
              <a:rPr lang="en-US" sz="2400" b="1" dirty="0" smtClean="0"/>
              <a:t>Organizing</a:t>
            </a:r>
            <a:r>
              <a:rPr lang="en-US" sz="2400" dirty="0" smtClean="0"/>
              <a:t>, </a:t>
            </a:r>
            <a:r>
              <a:rPr lang="en-US" sz="2400" b="1" dirty="0" smtClean="0"/>
              <a:t>Staffing</a:t>
            </a:r>
            <a:r>
              <a:rPr lang="en-US" sz="2400" dirty="0" smtClean="0"/>
              <a:t>, </a:t>
            </a:r>
            <a:r>
              <a:rPr lang="en-US" sz="2400" b="1" dirty="0" smtClean="0"/>
              <a:t>Directing</a:t>
            </a:r>
            <a:r>
              <a:rPr lang="en-US" sz="2400" dirty="0" smtClean="0"/>
              <a:t> and </a:t>
            </a:r>
            <a:r>
              <a:rPr lang="en-US" sz="2400" b="1" dirty="0" smtClean="0"/>
              <a:t>Controlling</a:t>
            </a:r>
            <a:r>
              <a:rPr lang="en-US" sz="2400" dirty="0" smtClean="0"/>
              <a:t>.</a:t>
            </a:r>
            <a:endParaRPr lang="en-US" sz="2400"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Functions of Management"/>
          <p:cNvPicPr>
            <a:picLocks noChangeAspect="1" noChangeArrowheads="1"/>
          </p:cNvPicPr>
          <p:nvPr/>
        </p:nvPicPr>
        <p:blipFill>
          <a:blip r:embed="rId2"/>
          <a:srcRect/>
          <a:stretch>
            <a:fillRect/>
          </a:stretch>
        </p:blipFill>
        <p:spPr bwMode="auto">
          <a:xfrm>
            <a:off x="685800" y="533400"/>
            <a:ext cx="7407952" cy="4800600"/>
          </a:xfrm>
          <a:prstGeom prst="rect">
            <a:avLst/>
          </a:prstGeom>
          <a:noFill/>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6308715" cy="523220"/>
          </a:xfrm>
          <a:prstGeom prst="rect">
            <a:avLst/>
          </a:prstGeom>
        </p:spPr>
        <p:txBody>
          <a:bodyPr wrap="none">
            <a:spAutoFit/>
          </a:bodyPr>
          <a:lstStyle/>
          <a:p>
            <a:r>
              <a:rPr lang="en-US" sz="2800" b="1" dirty="0" smtClean="0"/>
              <a:t>PLANNING FUNCTION OF MANAGEMENT</a:t>
            </a:r>
            <a:endParaRPr lang="en-US" sz="2800" b="1" dirty="0"/>
          </a:p>
        </p:txBody>
      </p:sp>
      <p:sp>
        <p:nvSpPr>
          <p:cNvPr id="3" name="Rectangle 2"/>
          <p:cNvSpPr/>
          <p:nvPr/>
        </p:nvSpPr>
        <p:spPr>
          <a:xfrm>
            <a:off x="228600" y="914400"/>
            <a:ext cx="8610600" cy="4744056"/>
          </a:xfrm>
          <a:prstGeom prst="rect">
            <a:avLst/>
          </a:prstGeom>
        </p:spPr>
        <p:txBody>
          <a:bodyPr wrap="square">
            <a:spAutoFit/>
          </a:bodyPr>
          <a:lstStyle/>
          <a:p>
            <a:pPr marL="465138" indent="-465138" algn="just">
              <a:lnSpc>
                <a:spcPct val="150000"/>
              </a:lnSpc>
              <a:buFont typeface="Wingdings" pitchFamily="2" charset="2"/>
              <a:buChar char="ü"/>
            </a:pPr>
            <a:r>
              <a:rPr lang="en-US" sz="2000" b="1" dirty="0" smtClean="0"/>
              <a:t>Planning</a:t>
            </a:r>
            <a:r>
              <a:rPr lang="en-US" sz="2000" dirty="0" smtClean="0"/>
              <a:t> means looking ahead and chalking out future courses of action to be followed. It is a preparatory step. It is a systematic activity which determines when, how and who is going to perform a specific job. Planning is a detailed </a:t>
            </a:r>
            <a:r>
              <a:rPr lang="en-US" sz="2000" dirty="0" err="1" smtClean="0"/>
              <a:t>programme</a:t>
            </a:r>
            <a:r>
              <a:rPr lang="en-US" sz="2000" dirty="0" smtClean="0"/>
              <a:t> regarding future courses of action.</a:t>
            </a:r>
          </a:p>
          <a:p>
            <a:pPr marL="465138" indent="-465138" algn="just">
              <a:lnSpc>
                <a:spcPct val="150000"/>
              </a:lnSpc>
              <a:buFont typeface="Wingdings" pitchFamily="2" charset="2"/>
              <a:buChar char="ü"/>
            </a:pPr>
            <a:r>
              <a:rPr lang="en-US" sz="2000" dirty="0" smtClean="0"/>
              <a:t>It is rightly said “</a:t>
            </a:r>
            <a:r>
              <a:rPr lang="en-US" sz="2000" b="1" dirty="0" smtClean="0"/>
              <a:t>Well plan is half done</a:t>
            </a:r>
            <a:r>
              <a:rPr lang="en-US" sz="2000" dirty="0" smtClean="0"/>
              <a:t>”. Therefore planning takes into consideration available &amp; prospective human and physical resources of the organization so as to get effective co-ordination, contribution &amp; perfect adjustment. It is the basic management function which includes formulation of one or more detailed plans to achieve optimum balance of needs or demands with the available resources</a:t>
            </a:r>
            <a:r>
              <a:rPr lang="en-US" sz="2400" dirty="0" smtClean="0"/>
              <a:t>.</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381000"/>
            <a:ext cx="7924800" cy="6129050"/>
          </a:xfrm>
          <a:prstGeom prst="rect">
            <a:avLst/>
          </a:prstGeom>
        </p:spPr>
        <p:txBody>
          <a:bodyPr wrap="square">
            <a:spAutoFit/>
          </a:bodyPr>
          <a:lstStyle/>
          <a:p>
            <a:pPr marL="465138" indent="-465138" algn="just">
              <a:lnSpc>
                <a:spcPct val="150000"/>
              </a:lnSpc>
              <a:buFont typeface="Wingdings" pitchFamily="2" charset="2"/>
              <a:buChar char="ü"/>
            </a:pPr>
            <a:r>
              <a:rPr lang="en-US" sz="2400" dirty="0" smtClean="0"/>
              <a:t>According to </a:t>
            </a:r>
            <a:r>
              <a:rPr lang="en-US" sz="2400" dirty="0" err="1" smtClean="0"/>
              <a:t>Urwick</a:t>
            </a:r>
            <a:r>
              <a:rPr lang="en-US" sz="2400" dirty="0" smtClean="0"/>
              <a:t>, “Planning is a mental predisposition to do things in orderly way, to think before acting and to act in the light of facts rather than guesses”. Planning is deciding best alternative among others to perform different managerial functions in order to achieve predetermined goals.</a:t>
            </a:r>
          </a:p>
          <a:p>
            <a:pPr marL="465138" indent="-465138" algn="just">
              <a:lnSpc>
                <a:spcPct val="150000"/>
              </a:lnSpc>
              <a:buFont typeface="Wingdings" pitchFamily="2" charset="2"/>
              <a:buChar char="ü"/>
            </a:pPr>
            <a:r>
              <a:rPr lang="en-US" sz="2400" dirty="0" smtClean="0"/>
              <a:t>According to Koontz &amp; </a:t>
            </a:r>
            <a:r>
              <a:rPr lang="en-US" sz="2400" dirty="0" err="1" smtClean="0"/>
              <a:t>O’Donell</a:t>
            </a:r>
            <a:r>
              <a:rPr lang="en-US" sz="2400" dirty="0" smtClean="0"/>
              <a:t>, “Planning is deciding in advance what to do, how to do and who is to do it. Planning bridges the gap between where we are to, where we want to go. It makes possible things to occur which would not otherwise occur”.</a:t>
            </a:r>
            <a:endParaRPr lang="en-US" sz="2400"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0"/>
            <a:ext cx="4823565" cy="523220"/>
          </a:xfrm>
          <a:prstGeom prst="rect">
            <a:avLst/>
          </a:prstGeom>
        </p:spPr>
        <p:txBody>
          <a:bodyPr wrap="none">
            <a:spAutoFit/>
          </a:bodyPr>
          <a:lstStyle/>
          <a:p>
            <a:r>
              <a:rPr lang="en-US" sz="2800" b="1" dirty="0" smtClean="0"/>
              <a:t>STEPS IN PLANNING FUNCTION</a:t>
            </a:r>
            <a:endParaRPr lang="en-US" sz="2800" b="1" dirty="0"/>
          </a:p>
        </p:txBody>
      </p:sp>
      <p:sp>
        <p:nvSpPr>
          <p:cNvPr id="3" name="Rectangle 2"/>
          <p:cNvSpPr/>
          <p:nvPr/>
        </p:nvSpPr>
        <p:spPr>
          <a:xfrm>
            <a:off x="762000" y="914400"/>
            <a:ext cx="7848600" cy="5355312"/>
          </a:xfrm>
          <a:prstGeom prst="rect">
            <a:avLst/>
          </a:prstGeom>
        </p:spPr>
        <p:txBody>
          <a:bodyPr wrap="square">
            <a:spAutoFit/>
          </a:bodyPr>
          <a:lstStyle/>
          <a:p>
            <a:r>
              <a:rPr lang="en-US" i="1" dirty="0" smtClean="0"/>
              <a:t>Planning function of management</a:t>
            </a:r>
            <a:r>
              <a:rPr lang="en-US" dirty="0" smtClean="0"/>
              <a:t> involves following steps:-</a:t>
            </a:r>
          </a:p>
          <a:p>
            <a:r>
              <a:rPr lang="en-US" b="1" dirty="0" smtClean="0"/>
              <a:t>Establishment of objectives</a:t>
            </a:r>
          </a:p>
          <a:p>
            <a:pPr marL="800100" lvl="1" indent="-342900">
              <a:buFont typeface="+mj-lt"/>
              <a:buAutoNum type="alphaLcPeriod"/>
            </a:pPr>
            <a:r>
              <a:rPr lang="en-US" dirty="0" smtClean="0"/>
              <a:t>Planning requires a systematic approach.</a:t>
            </a:r>
          </a:p>
          <a:p>
            <a:pPr marL="800100" lvl="1" indent="-342900">
              <a:buFont typeface="+mj-lt"/>
              <a:buAutoNum type="alphaLcPeriod"/>
            </a:pPr>
            <a:r>
              <a:rPr lang="en-US" dirty="0" smtClean="0"/>
              <a:t>Planning starts with the setting of goals and objectives to be achieved.</a:t>
            </a:r>
          </a:p>
          <a:p>
            <a:pPr marL="800100" lvl="1" indent="-342900">
              <a:buFont typeface="+mj-lt"/>
              <a:buAutoNum type="alphaLcPeriod"/>
            </a:pPr>
            <a:r>
              <a:rPr lang="en-US" dirty="0" smtClean="0"/>
              <a:t>Objectives provide a rationale for undertaking various activities as well as indicate direction of efforts.</a:t>
            </a:r>
          </a:p>
          <a:p>
            <a:pPr marL="800100" lvl="1" indent="-342900">
              <a:buFont typeface="+mj-lt"/>
              <a:buAutoNum type="alphaLcPeriod"/>
            </a:pPr>
            <a:r>
              <a:rPr lang="en-US" dirty="0" smtClean="0"/>
              <a:t>Moreover objectives focus the attention of managers on the end results to be achieved.</a:t>
            </a:r>
          </a:p>
          <a:p>
            <a:pPr marL="800100" lvl="1" indent="-342900">
              <a:buFont typeface="+mj-lt"/>
              <a:buAutoNum type="alphaLcPeriod"/>
            </a:pPr>
            <a:r>
              <a:rPr lang="en-US" dirty="0" smtClean="0"/>
              <a:t>As a matter of fact, objectives provide nucleus to the planning process. Therefore, objectives should be stated in a clear, precise and unambiguous language. Otherwise the activities undertaken are bound to be ineffective.</a:t>
            </a:r>
          </a:p>
          <a:p>
            <a:pPr marL="800100" lvl="1" indent="-342900">
              <a:buFont typeface="+mj-lt"/>
              <a:buAutoNum type="alphaLcPeriod"/>
            </a:pPr>
            <a:r>
              <a:rPr lang="en-US" dirty="0" smtClean="0"/>
              <a:t>As far as possible, objectives should be stated in quantitative terms. For example, Number of men working, wages given, units produced, etc. But such an objective cannot be stated in quantitative terms like performance of quality control manager, effectiveness of personnel manager.</a:t>
            </a:r>
          </a:p>
          <a:p>
            <a:pPr marL="800100" lvl="1" indent="-342900">
              <a:buFont typeface="+mj-lt"/>
              <a:buAutoNum type="alphaLcPeriod"/>
            </a:pPr>
            <a:r>
              <a:rPr lang="en-US" dirty="0" smtClean="0"/>
              <a:t>Such goals should be specified in qualitative terms.</a:t>
            </a:r>
          </a:p>
          <a:p>
            <a:pPr marL="800100" lvl="1" indent="-342900">
              <a:buFont typeface="+mj-lt"/>
              <a:buAutoNum type="alphaLcPeriod"/>
            </a:pPr>
            <a:r>
              <a:rPr lang="en-US" dirty="0" smtClean="0"/>
              <a:t>Hence objectives should be practical, acceptable, workable and achievable.</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381000" y="1143000"/>
            <a:ext cx="8410575" cy="3543300"/>
          </a:xfrm>
          <a:prstGeom prst="rect">
            <a:avLst/>
          </a:prstGeom>
          <a:noFill/>
          <a:ln w="9525">
            <a:noFill/>
            <a:miter lim="800000"/>
            <a:headEnd/>
            <a:tailEnd/>
          </a:ln>
          <a:effectLst/>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52400"/>
            <a:ext cx="8534400" cy="5539978"/>
          </a:xfrm>
          <a:prstGeom prst="rect">
            <a:avLst/>
          </a:prstGeom>
        </p:spPr>
        <p:txBody>
          <a:bodyPr wrap="square">
            <a:spAutoFit/>
          </a:bodyPr>
          <a:lstStyle/>
          <a:p>
            <a:pPr algn="just">
              <a:lnSpc>
                <a:spcPct val="150000"/>
              </a:lnSpc>
            </a:pPr>
            <a:r>
              <a:rPr lang="en-US" sz="2000" b="1" dirty="0" smtClean="0"/>
              <a:t>2. Establishment of Planning Premises</a:t>
            </a:r>
          </a:p>
          <a:p>
            <a:pPr marL="342900" indent="-342900" algn="just">
              <a:lnSpc>
                <a:spcPct val="150000"/>
              </a:lnSpc>
              <a:buFont typeface="+mj-lt"/>
              <a:buAutoNum type="alphaLcPeriod"/>
            </a:pPr>
            <a:r>
              <a:rPr lang="en-US" dirty="0" smtClean="0"/>
              <a:t>Planning premises are the assumptions about the lively shape of events in future.</a:t>
            </a:r>
          </a:p>
          <a:p>
            <a:pPr marL="342900" indent="-342900" algn="just">
              <a:lnSpc>
                <a:spcPct val="150000"/>
              </a:lnSpc>
              <a:buFont typeface="+mj-lt"/>
              <a:buAutoNum type="alphaLcPeriod"/>
            </a:pPr>
            <a:r>
              <a:rPr lang="en-US" dirty="0" smtClean="0"/>
              <a:t>They serve as a basis of planning.</a:t>
            </a:r>
          </a:p>
          <a:p>
            <a:pPr marL="342900" indent="-342900" algn="just">
              <a:lnSpc>
                <a:spcPct val="150000"/>
              </a:lnSpc>
              <a:buFont typeface="+mj-lt"/>
              <a:buAutoNum type="alphaLcPeriod"/>
            </a:pPr>
            <a:r>
              <a:rPr lang="en-US" dirty="0" smtClean="0"/>
              <a:t>Establishment of planning premises is concerned with determining where one tends to deviate from the actual plans and causes of such deviations.</a:t>
            </a:r>
          </a:p>
          <a:p>
            <a:pPr marL="342900" indent="-342900" algn="just">
              <a:lnSpc>
                <a:spcPct val="150000"/>
              </a:lnSpc>
              <a:buFont typeface="+mj-lt"/>
              <a:buAutoNum type="alphaLcPeriod"/>
            </a:pPr>
            <a:r>
              <a:rPr lang="en-US" dirty="0" smtClean="0"/>
              <a:t>It is to find out what obstacles are there in the way of business during the course of operations.</a:t>
            </a:r>
          </a:p>
          <a:p>
            <a:pPr marL="342900" indent="-342900" algn="just">
              <a:lnSpc>
                <a:spcPct val="150000"/>
              </a:lnSpc>
              <a:buFont typeface="+mj-lt"/>
              <a:buAutoNum type="alphaLcPeriod"/>
            </a:pPr>
            <a:r>
              <a:rPr lang="en-US" dirty="0" smtClean="0"/>
              <a:t>Establishment of planning premises is concerned to take such steps that avoids these obstacles to a great extent.</a:t>
            </a:r>
          </a:p>
          <a:p>
            <a:pPr marL="342900" indent="-342900" algn="just">
              <a:lnSpc>
                <a:spcPct val="150000"/>
              </a:lnSpc>
              <a:buFont typeface="+mj-lt"/>
              <a:buAutoNum type="alphaLcPeriod"/>
            </a:pPr>
            <a:r>
              <a:rPr lang="en-US" dirty="0" smtClean="0"/>
              <a:t>Planning premises may be internal or external. Internal includes capital investment policy, management </a:t>
            </a:r>
            <a:r>
              <a:rPr lang="en-US" dirty="0" err="1" smtClean="0"/>
              <a:t>labour</a:t>
            </a:r>
            <a:r>
              <a:rPr lang="en-US" dirty="0" smtClean="0"/>
              <a:t> relations, philosophy of management, etc. Whereas external includes socio- economic, political and economical changes.</a:t>
            </a:r>
          </a:p>
          <a:p>
            <a:pPr marL="342900" indent="-342900" algn="just">
              <a:lnSpc>
                <a:spcPct val="150000"/>
              </a:lnSpc>
              <a:buFont typeface="+mj-lt"/>
              <a:buAutoNum type="alphaLcPeriod"/>
            </a:pPr>
            <a:r>
              <a:rPr lang="en-US" dirty="0" smtClean="0"/>
              <a:t>Internal premises are controllable whereas external are non- controllable.</a:t>
            </a:r>
            <a:endParaRPr 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04800"/>
            <a:ext cx="8305800" cy="5170646"/>
          </a:xfrm>
          <a:prstGeom prst="rect">
            <a:avLst/>
          </a:prstGeom>
        </p:spPr>
        <p:txBody>
          <a:bodyPr wrap="square">
            <a:spAutoFit/>
          </a:bodyPr>
          <a:lstStyle/>
          <a:p>
            <a:pPr>
              <a:lnSpc>
                <a:spcPct val="150000"/>
              </a:lnSpc>
            </a:pPr>
            <a:r>
              <a:rPr lang="en-US" sz="2000" b="1" dirty="0" smtClean="0"/>
              <a:t>3. Choice of alternative course of action</a:t>
            </a:r>
          </a:p>
          <a:p>
            <a:pPr marL="457200" indent="-457200">
              <a:lnSpc>
                <a:spcPct val="150000"/>
              </a:lnSpc>
              <a:buFont typeface="+mj-lt"/>
              <a:buAutoNum type="alphaLcPeriod"/>
            </a:pPr>
            <a:r>
              <a:rPr lang="en-US" sz="2000" dirty="0" smtClean="0"/>
              <a:t>When forecast are available and premises are established, a number of alternative course of actions have to be considered.</a:t>
            </a:r>
          </a:p>
          <a:p>
            <a:pPr marL="457200" indent="-457200">
              <a:lnSpc>
                <a:spcPct val="150000"/>
              </a:lnSpc>
              <a:buFont typeface="+mj-lt"/>
              <a:buAutoNum type="alphaLcPeriod"/>
            </a:pPr>
            <a:r>
              <a:rPr lang="en-US" sz="2000" dirty="0" smtClean="0"/>
              <a:t>For this purpose, each and every alternative will be evaluated by weighing its pros and cons in the light of resources available and requirements of the organization.</a:t>
            </a:r>
          </a:p>
          <a:p>
            <a:pPr marL="457200" indent="-457200">
              <a:lnSpc>
                <a:spcPct val="150000"/>
              </a:lnSpc>
              <a:buFont typeface="+mj-lt"/>
              <a:buAutoNum type="alphaLcPeriod"/>
            </a:pPr>
            <a:r>
              <a:rPr lang="en-US" sz="2000" dirty="0" smtClean="0"/>
              <a:t>The merits, demerits as well as the consequences of each alternative must be examined before the choice is being made.</a:t>
            </a:r>
          </a:p>
          <a:p>
            <a:pPr marL="457200" indent="-457200">
              <a:lnSpc>
                <a:spcPct val="150000"/>
              </a:lnSpc>
              <a:buFont typeface="+mj-lt"/>
              <a:buAutoNum type="alphaLcPeriod"/>
            </a:pPr>
            <a:r>
              <a:rPr lang="en-US" sz="2000" dirty="0" smtClean="0"/>
              <a:t>After objective and scientific evaluation, the best alternative is chosen.</a:t>
            </a:r>
          </a:p>
          <a:p>
            <a:pPr marL="457200" indent="-457200">
              <a:lnSpc>
                <a:spcPct val="150000"/>
              </a:lnSpc>
              <a:buFont typeface="+mj-lt"/>
              <a:buAutoNum type="alphaLcPeriod"/>
            </a:pPr>
            <a:r>
              <a:rPr lang="en-US" sz="2000" dirty="0" smtClean="0"/>
              <a:t>The planners should take help of various quantitative techniques to judge the stability of an alternative.</a:t>
            </a:r>
            <a:endParaRPr lang="en-US" sz="2000"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0"/>
            <a:ext cx="8229600" cy="4985980"/>
          </a:xfrm>
          <a:prstGeom prst="rect">
            <a:avLst/>
          </a:prstGeom>
        </p:spPr>
        <p:txBody>
          <a:bodyPr wrap="square">
            <a:spAutoFit/>
          </a:bodyPr>
          <a:lstStyle/>
          <a:p>
            <a:r>
              <a:rPr lang="en-US" sz="2400" b="1" dirty="0" smtClean="0"/>
              <a:t>4. Formulation of derivative plans</a:t>
            </a:r>
          </a:p>
          <a:p>
            <a:pPr marL="465138" indent="-465138">
              <a:lnSpc>
                <a:spcPct val="150000"/>
              </a:lnSpc>
              <a:buFont typeface="+mj-lt"/>
              <a:buAutoNum type="alphaLcPeriod"/>
            </a:pPr>
            <a:r>
              <a:rPr lang="en-US" sz="2000" dirty="0" smtClean="0"/>
              <a:t>Derivative plans are the sub plans or secondary plans which help in the achievement of main plan.</a:t>
            </a:r>
          </a:p>
          <a:p>
            <a:pPr marL="465138" indent="-465138">
              <a:lnSpc>
                <a:spcPct val="150000"/>
              </a:lnSpc>
              <a:buFont typeface="+mj-lt"/>
              <a:buAutoNum type="alphaLcPeriod"/>
            </a:pPr>
            <a:r>
              <a:rPr lang="en-US" sz="2000" dirty="0" smtClean="0"/>
              <a:t>Secondary plans will flow from the basic plan. These are meant to support and </a:t>
            </a:r>
            <a:r>
              <a:rPr lang="en-US" sz="2000" dirty="0" err="1" smtClean="0"/>
              <a:t>expediate</a:t>
            </a:r>
            <a:r>
              <a:rPr lang="en-US" sz="2000" dirty="0" smtClean="0"/>
              <a:t> the achievement of basic plans.</a:t>
            </a:r>
          </a:p>
          <a:p>
            <a:pPr marL="465138" indent="-465138">
              <a:lnSpc>
                <a:spcPct val="150000"/>
              </a:lnSpc>
              <a:buFont typeface="+mj-lt"/>
              <a:buAutoNum type="alphaLcPeriod"/>
            </a:pPr>
            <a:r>
              <a:rPr lang="en-US" sz="2000" dirty="0" smtClean="0"/>
              <a:t>These detail plans include policies, procedures, rules, </a:t>
            </a:r>
            <a:r>
              <a:rPr lang="en-US" sz="2000" dirty="0" err="1" smtClean="0"/>
              <a:t>programmes</a:t>
            </a:r>
            <a:r>
              <a:rPr lang="en-US" sz="2000" dirty="0" smtClean="0"/>
              <a:t>, budgets, schedules, etc. For example, if profit maximization is the main aim of the enterprise, derivative plans will include sales maximization, production maximization, and cost minimization.</a:t>
            </a:r>
          </a:p>
          <a:p>
            <a:pPr marL="465138" indent="-465138">
              <a:lnSpc>
                <a:spcPct val="150000"/>
              </a:lnSpc>
              <a:buFont typeface="+mj-lt"/>
              <a:buAutoNum type="alphaLcPeriod"/>
            </a:pPr>
            <a:r>
              <a:rPr lang="en-US" sz="2000" dirty="0" smtClean="0"/>
              <a:t>Derivative plans indicate time schedule and sequence of accomplishing various tasks.</a:t>
            </a:r>
            <a:endParaRPr lang="en-US" sz="2000"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0"/>
            <a:ext cx="8153400" cy="5262979"/>
          </a:xfrm>
          <a:prstGeom prst="rect">
            <a:avLst/>
          </a:prstGeom>
        </p:spPr>
        <p:txBody>
          <a:bodyPr wrap="square">
            <a:spAutoFit/>
          </a:bodyPr>
          <a:lstStyle/>
          <a:p>
            <a:pPr algn="just">
              <a:lnSpc>
                <a:spcPct val="150000"/>
              </a:lnSpc>
            </a:pPr>
            <a:r>
              <a:rPr lang="en-US" sz="2400" b="1" dirty="0" smtClean="0"/>
              <a:t>5. Securing Co-operation</a:t>
            </a:r>
          </a:p>
          <a:p>
            <a:pPr marL="342900" indent="-342900" algn="just">
              <a:lnSpc>
                <a:spcPct val="150000"/>
              </a:lnSpc>
              <a:buFont typeface="+mj-lt"/>
              <a:buAutoNum type="alphaLcPeriod"/>
            </a:pPr>
            <a:r>
              <a:rPr lang="en-US" sz="2000" dirty="0" smtClean="0"/>
              <a:t>After the plans have been determined, it is necessary rather advisable to take subordinates or those who have to implement these plans into confidence.</a:t>
            </a:r>
          </a:p>
          <a:p>
            <a:pPr marL="342900" indent="-342900" algn="just">
              <a:lnSpc>
                <a:spcPct val="150000"/>
              </a:lnSpc>
              <a:buFont typeface="+mj-lt"/>
              <a:buAutoNum type="alphaLcPeriod"/>
            </a:pPr>
            <a:r>
              <a:rPr lang="en-US" sz="2000" dirty="0" smtClean="0"/>
              <a:t>The purposes behind taking them into confidence are :-</a:t>
            </a:r>
          </a:p>
          <a:p>
            <a:pPr marL="857250" lvl="1" indent="-400050" algn="just">
              <a:lnSpc>
                <a:spcPct val="150000"/>
              </a:lnSpc>
              <a:buFont typeface="+mj-lt"/>
              <a:buAutoNum type="romanLcPeriod"/>
            </a:pPr>
            <a:r>
              <a:rPr lang="en-US" sz="2000" dirty="0" smtClean="0"/>
              <a:t>Subordinates may feel motivated since they are involved in decision making process.</a:t>
            </a:r>
          </a:p>
          <a:p>
            <a:pPr marL="857250" lvl="1" indent="-400050" algn="just">
              <a:lnSpc>
                <a:spcPct val="150000"/>
              </a:lnSpc>
              <a:buFont typeface="+mj-lt"/>
              <a:buAutoNum type="romanLcPeriod"/>
            </a:pPr>
            <a:r>
              <a:rPr lang="en-US" sz="2000" dirty="0" smtClean="0"/>
              <a:t>The organization may be able to get valuable suggestions and improvement in formulation as well as implementation of plans.</a:t>
            </a:r>
          </a:p>
          <a:p>
            <a:pPr marL="857250" lvl="1" indent="-400050" algn="just">
              <a:lnSpc>
                <a:spcPct val="150000"/>
              </a:lnSpc>
              <a:buFont typeface="+mj-lt"/>
              <a:buAutoNum type="romanLcPeriod"/>
            </a:pPr>
            <a:r>
              <a:rPr lang="en-US" sz="2000" dirty="0" smtClean="0"/>
              <a:t>Also the employees will be more interested in the execution of these plans.</a:t>
            </a:r>
            <a:endParaRPr lang="en-US" sz="2000"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ChangeArrowheads="1"/>
          </p:cNvSpPr>
          <p:nvPr/>
        </p:nvSpPr>
        <p:spPr bwMode="auto">
          <a:xfrm>
            <a:off x="685800" y="0"/>
            <a:ext cx="7772400" cy="6695976"/>
          </a:xfrm>
          <a:prstGeom prst="rect">
            <a:avLst/>
          </a:prstGeom>
          <a:solidFill>
            <a:srgbClr val="FFFFFF"/>
          </a:solidFill>
          <a:ln w="9525">
            <a:noFill/>
            <a:miter lim="800000"/>
            <a:headEnd/>
            <a:tailEnd/>
          </a:ln>
          <a:effectLst/>
        </p:spPr>
        <p:txBody>
          <a:bodyPr vert="horz" wrap="square" lIns="0" tIns="142830" rIns="0" bIns="133308"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tabLst/>
            </a:pPr>
            <a:r>
              <a:rPr lang="en-US" dirty="0" smtClean="0">
                <a:latin typeface="Arial" pitchFamily="34" charset="0"/>
                <a:cs typeface="Arial" pitchFamily="34" charset="0"/>
              </a:rPr>
              <a:t>6. </a:t>
            </a:r>
            <a:r>
              <a:rPr kumimoji="0" lang="en-US" b="1" i="0" u="none" strike="noStrike" cap="none" normalizeH="0" baseline="0" dirty="0" smtClean="0">
                <a:ln>
                  <a:noFill/>
                </a:ln>
                <a:solidFill>
                  <a:srgbClr val="000000"/>
                </a:solidFill>
                <a:effectLst/>
                <a:latin typeface="Open Sans"/>
                <a:cs typeface="Arial" pitchFamily="34" charset="0"/>
              </a:rPr>
              <a:t>Follow up/Appraisal of plans</a:t>
            </a:r>
          </a:p>
          <a:p>
            <a:pPr marL="800100" marR="0" lvl="1" indent="-342900" algn="l" defTabSz="914400" rtl="0" eaLnBrk="0" fontAlgn="base" latinLnBrk="0" hangingPunct="0">
              <a:lnSpc>
                <a:spcPct val="150000"/>
              </a:lnSpc>
              <a:spcBef>
                <a:spcPct val="0"/>
              </a:spcBef>
              <a:spcAft>
                <a:spcPct val="0"/>
              </a:spcAft>
              <a:buClrTx/>
              <a:buSzTx/>
              <a:buFont typeface="+mj-lt"/>
              <a:buAutoNum type="alphaLcPeriod"/>
              <a:tabLst/>
            </a:pPr>
            <a:r>
              <a:rPr kumimoji="0" lang="en-US" sz="2000" b="0" i="0" u="none" strike="noStrike" cap="none" normalizeH="0" baseline="0" dirty="0" smtClean="0">
                <a:ln>
                  <a:noFill/>
                </a:ln>
                <a:solidFill>
                  <a:srgbClr val="000000"/>
                </a:solidFill>
                <a:effectLst/>
                <a:latin typeface="Open Sans"/>
                <a:cs typeface="Arial" pitchFamily="34" charset="0"/>
              </a:rPr>
              <a:t>After choosing a particular course of action, it is put into action.</a:t>
            </a:r>
          </a:p>
          <a:p>
            <a:pPr marL="800100" marR="0" lvl="1" indent="-342900" algn="l" defTabSz="914400" rtl="0" eaLnBrk="0" fontAlgn="base" latinLnBrk="0" hangingPunct="0">
              <a:lnSpc>
                <a:spcPct val="150000"/>
              </a:lnSpc>
              <a:spcBef>
                <a:spcPct val="0"/>
              </a:spcBef>
              <a:spcAft>
                <a:spcPct val="0"/>
              </a:spcAft>
              <a:buClrTx/>
              <a:buSzTx/>
              <a:buFont typeface="+mj-lt"/>
              <a:buAutoNum type="alphaLcPeriod"/>
              <a:tabLst/>
            </a:pPr>
            <a:r>
              <a:rPr kumimoji="0" lang="en-US" sz="2000" b="0" i="0" u="none" strike="noStrike" cap="none" normalizeH="0" baseline="0" dirty="0" smtClean="0">
                <a:ln>
                  <a:noFill/>
                </a:ln>
                <a:solidFill>
                  <a:srgbClr val="000000"/>
                </a:solidFill>
                <a:effectLst/>
                <a:latin typeface="Open Sans"/>
                <a:cs typeface="Arial" pitchFamily="34" charset="0"/>
              </a:rPr>
              <a:t>After the selected plan is implemented, it is important to appraise its effectiveness.</a:t>
            </a:r>
          </a:p>
          <a:p>
            <a:pPr marL="800100" marR="0" lvl="1" indent="-342900" algn="l" defTabSz="914400" rtl="0" eaLnBrk="0" fontAlgn="base" latinLnBrk="0" hangingPunct="0">
              <a:lnSpc>
                <a:spcPct val="150000"/>
              </a:lnSpc>
              <a:spcBef>
                <a:spcPct val="0"/>
              </a:spcBef>
              <a:spcAft>
                <a:spcPct val="0"/>
              </a:spcAft>
              <a:buClrTx/>
              <a:buSzTx/>
              <a:buFont typeface="+mj-lt"/>
              <a:buAutoNum type="alphaLcPeriod"/>
              <a:tabLst/>
            </a:pPr>
            <a:r>
              <a:rPr kumimoji="0" lang="en-US" sz="2000" b="0" i="0" u="none" strike="noStrike" cap="none" normalizeH="0" baseline="0" dirty="0" smtClean="0">
                <a:ln>
                  <a:noFill/>
                </a:ln>
                <a:solidFill>
                  <a:srgbClr val="000000"/>
                </a:solidFill>
                <a:effectLst/>
                <a:latin typeface="Open Sans"/>
                <a:cs typeface="Arial" pitchFamily="34" charset="0"/>
              </a:rPr>
              <a:t>This is done on the basis of feedback or information received from departments or persons concerned.</a:t>
            </a:r>
          </a:p>
          <a:p>
            <a:pPr marL="800100" marR="0" lvl="1" indent="-342900" algn="l" defTabSz="914400" rtl="0" eaLnBrk="0" fontAlgn="base" latinLnBrk="0" hangingPunct="0">
              <a:lnSpc>
                <a:spcPct val="150000"/>
              </a:lnSpc>
              <a:spcBef>
                <a:spcPct val="0"/>
              </a:spcBef>
              <a:spcAft>
                <a:spcPct val="0"/>
              </a:spcAft>
              <a:buClrTx/>
              <a:buSzTx/>
              <a:buFont typeface="+mj-lt"/>
              <a:buAutoNum type="alphaLcPeriod"/>
              <a:tabLst/>
            </a:pPr>
            <a:r>
              <a:rPr kumimoji="0" lang="en-US" sz="2000" b="0" i="0" u="none" strike="noStrike" cap="none" normalizeH="0" baseline="0" dirty="0" smtClean="0">
                <a:ln>
                  <a:noFill/>
                </a:ln>
                <a:solidFill>
                  <a:srgbClr val="000000"/>
                </a:solidFill>
                <a:effectLst/>
                <a:latin typeface="Open Sans"/>
                <a:cs typeface="Arial" pitchFamily="34" charset="0"/>
              </a:rPr>
              <a:t>This enables the management to correct deviations or modify the plan.</a:t>
            </a:r>
          </a:p>
          <a:p>
            <a:pPr marL="800100" marR="0" lvl="1" indent="-342900" algn="l" defTabSz="914400" rtl="0" eaLnBrk="0" fontAlgn="base" latinLnBrk="0" hangingPunct="0">
              <a:lnSpc>
                <a:spcPct val="150000"/>
              </a:lnSpc>
              <a:spcBef>
                <a:spcPct val="0"/>
              </a:spcBef>
              <a:spcAft>
                <a:spcPct val="0"/>
              </a:spcAft>
              <a:buClrTx/>
              <a:buSzTx/>
              <a:buFont typeface="+mj-lt"/>
              <a:buAutoNum type="alphaLcPeriod"/>
              <a:tabLst/>
            </a:pPr>
            <a:r>
              <a:rPr kumimoji="0" lang="en-US" sz="2000" b="0" i="0" u="none" strike="noStrike" cap="none" normalizeH="0" baseline="0" dirty="0" smtClean="0">
                <a:ln>
                  <a:noFill/>
                </a:ln>
                <a:solidFill>
                  <a:srgbClr val="000000"/>
                </a:solidFill>
                <a:effectLst/>
                <a:latin typeface="Open Sans"/>
                <a:cs typeface="Arial" pitchFamily="34" charset="0"/>
              </a:rPr>
              <a:t>This step establishes a link between planning and controlling function.</a:t>
            </a:r>
          </a:p>
          <a:p>
            <a:pPr marL="800100" marR="0" lvl="1" indent="-342900" algn="l" defTabSz="914400" rtl="0" eaLnBrk="0" fontAlgn="base" latinLnBrk="0" hangingPunct="0">
              <a:lnSpc>
                <a:spcPct val="150000"/>
              </a:lnSpc>
              <a:spcBef>
                <a:spcPct val="0"/>
              </a:spcBef>
              <a:spcAft>
                <a:spcPct val="0"/>
              </a:spcAft>
              <a:buClrTx/>
              <a:buSzTx/>
              <a:buFont typeface="+mj-lt"/>
              <a:buAutoNum type="alphaLcPeriod"/>
              <a:tabLst/>
            </a:pPr>
            <a:r>
              <a:rPr kumimoji="0" lang="en-US" sz="2000" b="0" i="0" u="none" strike="noStrike" cap="none" normalizeH="0" baseline="0" dirty="0" smtClean="0">
                <a:ln>
                  <a:noFill/>
                </a:ln>
                <a:solidFill>
                  <a:srgbClr val="000000"/>
                </a:solidFill>
                <a:effectLst/>
                <a:latin typeface="Open Sans"/>
                <a:cs typeface="Arial" pitchFamily="34" charset="0"/>
              </a:rPr>
              <a:t>The follow up must go side by side the implementation of plans so that in the light of observations made, future plans can be made more realistic.</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76815" y="228600"/>
            <a:ext cx="6666569" cy="523220"/>
          </a:xfrm>
          <a:prstGeom prst="rect">
            <a:avLst/>
          </a:prstGeom>
        </p:spPr>
        <p:txBody>
          <a:bodyPr wrap="none">
            <a:spAutoFit/>
          </a:bodyPr>
          <a:lstStyle/>
          <a:p>
            <a:r>
              <a:rPr lang="en-US" sz="2800" b="1" dirty="0" smtClean="0"/>
              <a:t>ORGANIZING FUNCTION OF MANAGEMENT</a:t>
            </a:r>
            <a:endParaRPr lang="en-US" sz="2800" b="1" dirty="0"/>
          </a:p>
        </p:txBody>
      </p:sp>
      <p:sp>
        <p:nvSpPr>
          <p:cNvPr id="3" name="Rectangle 2"/>
          <p:cNvSpPr/>
          <p:nvPr/>
        </p:nvSpPr>
        <p:spPr>
          <a:xfrm>
            <a:off x="609600" y="1066800"/>
            <a:ext cx="8001000" cy="4199611"/>
          </a:xfrm>
          <a:prstGeom prst="rect">
            <a:avLst/>
          </a:prstGeom>
        </p:spPr>
        <p:txBody>
          <a:bodyPr wrap="square">
            <a:spAutoFit/>
          </a:bodyPr>
          <a:lstStyle/>
          <a:p>
            <a:pPr algn="just">
              <a:lnSpc>
                <a:spcPct val="150000"/>
              </a:lnSpc>
            </a:pPr>
            <a:r>
              <a:rPr lang="en-US" sz="2000" b="1" dirty="0" smtClean="0"/>
              <a:t>Organizing</a:t>
            </a:r>
            <a:r>
              <a:rPr lang="en-US" sz="2000" dirty="0" smtClean="0"/>
              <a:t> is the function of management which follows planning. It is a function in which the synchronization and combination of human, physical and financial resources takes place. All the three resources are important to get results. Therefore, organizational function helps in achievement of results which in fact is important for the functioning of a concern. According to </a:t>
            </a:r>
            <a:r>
              <a:rPr lang="en-US" sz="2000" i="1" dirty="0" smtClean="0"/>
              <a:t>Chester Barnard</a:t>
            </a:r>
            <a:r>
              <a:rPr lang="en-US" sz="2000" dirty="0" smtClean="0"/>
              <a:t>, “Organizing is a function by which the concern is able to define the role positions, the jobs related and the co-ordination between authority and responsibility. Hence, a manager always has to organize in order to get results.</a:t>
            </a:r>
            <a:endParaRPr lang="en-US" sz="2000"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76200"/>
            <a:ext cx="8305800" cy="6683048"/>
          </a:xfrm>
          <a:prstGeom prst="rect">
            <a:avLst/>
          </a:prstGeom>
        </p:spPr>
        <p:txBody>
          <a:bodyPr wrap="square">
            <a:spAutoFit/>
          </a:bodyPr>
          <a:lstStyle/>
          <a:p>
            <a:pPr>
              <a:lnSpc>
                <a:spcPct val="150000"/>
              </a:lnSpc>
            </a:pPr>
            <a:r>
              <a:rPr lang="en-US" sz="2400" dirty="0" smtClean="0"/>
              <a:t>A manager performs organizing function with the help of following steps:-</a:t>
            </a:r>
          </a:p>
          <a:p>
            <a:pPr marL="457200" indent="-457200" algn="just">
              <a:lnSpc>
                <a:spcPct val="150000"/>
              </a:lnSpc>
              <a:buFont typeface="+mj-lt"/>
              <a:buAutoNum type="arabicPeriod"/>
            </a:pPr>
            <a:r>
              <a:rPr lang="en-US" sz="2400" b="1" dirty="0" smtClean="0"/>
              <a:t>Identification of activities -</a:t>
            </a:r>
            <a:r>
              <a:rPr lang="en-US" sz="2400" dirty="0" smtClean="0"/>
              <a:t> All the activities which have to be performed in a concern have to be identified first. For example, preparation of accounts, making sales, record keeping, quality control, inventory control, etc. All these activities have to be grouped and classified into units.</a:t>
            </a:r>
          </a:p>
          <a:p>
            <a:pPr marL="457200" indent="-457200" algn="just">
              <a:lnSpc>
                <a:spcPct val="150000"/>
              </a:lnSpc>
              <a:buFont typeface="+mj-lt"/>
              <a:buAutoNum type="arabicPeriod"/>
            </a:pPr>
            <a:r>
              <a:rPr lang="en-US" sz="2400" b="1" dirty="0" smtClean="0"/>
              <a:t>Departmentally organizing the activities -</a:t>
            </a:r>
            <a:r>
              <a:rPr lang="en-US" sz="2400" dirty="0" smtClean="0"/>
              <a:t> In this step, the manager tries to combine and group similar and related activities into units or departments. This organization of dividing the whole concern into independent units and departments is called </a:t>
            </a:r>
            <a:r>
              <a:rPr lang="en-US" sz="2400" dirty="0" err="1" smtClean="0"/>
              <a:t>departmentation</a:t>
            </a:r>
            <a:r>
              <a:rPr lang="en-US" sz="2400" dirty="0" smtClean="0"/>
              <a:t>.</a:t>
            </a:r>
            <a:endParaRPr lang="en-US" sz="2400"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381000"/>
            <a:ext cx="8001000" cy="4708981"/>
          </a:xfrm>
          <a:prstGeom prst="rect">
            <a:avLst/>
          </a:prstGeom>
        </p:spPr>
        <p:txBody>
          <a:bodyPr wrap="square">
            <a:spAutoFit/>
          </a:bodyPr>
          <a:lstStyle/>
          <a:p>
            <a:pPr algn="just">
              <a:lnSpc>
                <a:spcPct val="150000"/>
              </a:lnSpc>
            </a:pPr>
            <a:r>
              <a:rPr lang="en-US" sz="2000" b="1" dirty="0" smtClean="0"/>
              <a:t>3. Classifying the authority -</a:t>
            </a:r>
            <a:r>
              <a:rPr lang="en-US" sz="2000" dirty="0" smtClean="0"/>
              <a:t> Once the departments are made, the manager likes to classify the powers and its extent to the managers. This activity of giving a rank in order to the managerial positions is called hierarchy. The top management is into formulation of policies, the middle level management into departmental supervision and lower level management into supervision of foremen. The clarification of authority help in bringing efficiency in the running of a concern. This helps in achieving efficiency in the running of a concern. This helps in avoiding wastage of time, money, effort, in avoidance of duplication or overlapping of efforts and this helps in bringing smoothness in a concern’s working.</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533400"/>
            <a:ext cx="7924800" cy="4467057"/>
          </a:xfrm>
          <a:prstGeom prst="rect">
            <a:avLst/>
          </a:prstGeom>
        </p:spPr>
        <p:txBody>
          <a:bodyPr wrap="square">
            <a:spAutoFit/>
          </a:bodyPr>
          <a:lstStyle/>
          <a:p>
            <a:pPr algn="just">
              <a:lnSpc>
                <a:spcPct val="150000"/>
              </a:lnSpc>
            </a:pPr>
            <a:r>
              <a:rPr lang="en-US" sz="2400" b="1" dirty="0" smtClean="0"/>
              <a:t>4. Co-ordination between authority and responsibility -</a:t>
            </a:r>
            <a:r>
              <a:rPr lang="en-US" sz="2400" dirty="0" smtClean="0"/>
              <a:t> Relationships are established among various groups to enable smooth interaction toward the </a:t>
            </a:r>
            <a:r>
              <a:rPr lang="en-US" sz="2400" dirty="0" err="1" smtClean="0"/>
              <a:t>achievment</a:t>
            </a:r>
            <a:r>
              <a:rPr lang="en-US" sz="2400" dirty="0" smtClean="0"/>
              <a:t> of the organizational goal. Each individual is made aware of his authority and he/she knows whom they have to take orders from and to whom they are accountable and to whom they have to report. A clear organizational structure is drawn and all the employees are made aware of it.</a:t>
            </a:r>
            <a:endParaRPr lang="en-US" sz="2400"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304800"/>
            <a:ext cx="5271956" cy="461665"/>
          </a:xfrm>
          <a:prstGeom prst="rect">
            <a:avLst/>
          </a:prstGeom>
        </p:spPr>
        <p:txBody>
          <a:bodyPr wrap="none">
            <a:spAutoFit/>
          </a:bodyPr>
          <a:lstStyle/>
          <a:p>
            <a:r>
              <a:rPr lang="en-US" sz="2400" b="1" dirty="0" smtClean="0"/>
              <a:t>STAFFING FUNCTION OF MANAGEMENT</a:t>
            </a:r>
            <a:endParaRPr lang="en-US" sz="2400" b="1" dirty="0"/>
          </a:p>
        </p:txBody>
      </p:sp>
      <p:sp>
        <p:nvSpPr>
          <p:cNvPr id="3" name="Rectangle 2"/>
          <p:cNvSpPr/>
          <p:nvPr/>
        </p:nvSpPr>
        <p:spPr>
          <a:xfrm>
            <a:off x="609600" y="914400"/>
            <a:ext cx="8077200" cy="5307607"/>
          </a:xfrm>
          <a:prstGeom prst="rect">
            <a:avLst/>
          </a:prstGeom>
        </p:spPr>
        <p:txBody>
          <a:bodyPr wrap="square">
            <a:spAutoFit/>
          </a:bodyPr>
          <a:lstStyle/>
          <a:p>
            <a:pPr algn="just">
              <a:lnSpc>
                <a:spcPct val="150000"/>
              </a:lnSpc>
            </a:pPr>
            <a:r>
              <a:rPr lang="en-US" sz="2000" dirty="0" smtClean="0"/>
              <a:t>The managerial function of staffing involves manning the organization structure through proper and effective selection, appraisal and development of the </a:t>
            </a:r>
            <a:r>
              <a:rPr lang="en-US" sz="2000" dirty="0" err="1" smtClean="0"/>
              <a:t>personnels</a:t>
            </a:r>
            <a:r>
              <a:rPr lang="en-US" sz="2000" dirty="0" smtClean="0"/>
              <a:t> to fill the roles assigned to the employers/workforce.</a:t>
            </a:r>
          </a:p>
          <a:p>
            <a:pPr algn="just">
              <a:lnSpc>
                <a:spcPct val="150000"/>
              </a:lnSpc>
            </a:pPr>
            <a:r>
              <a:rPr lang="en-US" sz="2000" dirty="0" smtClean="0"/>
              <a:t>According to Theo </a:t>
            </a:r>
            <a:r>
              <a:rPr lang="en-US" sz="2000" dirty="0" err="1" smtClean="0"/>
              <a:t>Haimann</a:t>
            </a:r>
            <a:r>
              <a:rPr lang="en-US" sz="2000" dirty="0" smtClean="0"/>
              <a:t>, “Staffing pertains to recruitment, selection, development and compensation of subordinates.”</a:t>
            </a:r>
          </a:p>
          <a:p>
            <a:pPr algn="ctr">
              <a:lnSpc>
                <a:spcPct val="150000"/>
              </a:lnSpc>
            </a:pPr>
            <a:r>
              <a:rPr lang="en-US" sz="2800" dirty="0" smtClean="0"/>
              <a:t>NATURE OF STAFFING FUNCTION</a:t>
            </a:r>
          </a:p>
          <a:p>
            <a:pPr algn="just">
              <a:lnSpc>
                <a:spcPct val="150000"/>
              </a:lnSpc>
            </a:pPr>
            <a:r>
              <a:rPr lang="en-US" sz="2000" b="1" dirty="0" smtClean="0"/>
              <a:t>1. Staffing is an important managerial function-</a:t>
            </a:r>
            <a:r>
              <a:rPr lang="en-US" sz="2000" dirty="0" smtClean="0"/>
              <a:t> Staffing function is the most important </a:t>
            </a:r>
            <a:r>
              <a:rPr lang="en-US" sz="2000" dirty="0" err="1" smtClean="0"/>
              <a:t>mangerial</a:t>
            </a:r>
            <a:r>
              <a:rPr lang="en-US" sz="2000" dirty="0" smtClean="0"/>
              <a:t> act along with planning, organizing, directing and controlling. The operations of these four functions depend upon the manpower which is available through staffing function.</a:t>
            </a:r>
            <a:endParaRPr lang="en-US" sz="2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265</TotalTime>
  <Words>3004</Words>
  <Application>Microsoft Office PowerPoint</Application>
  <PresentationFormat>On-screen Show (4:3)</PresentationFormat>
  <Paragraphs>275</Paragraphs>
  <Slides>134</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134</vt:i4>
      </vt:variant>
    </vt:vector>
  </HeadingPairs>
  <TitlesOfParts>
    <vt:vector size="144" baseType="lpstr">
      <vt:lpstr>Aharoni</vt:lpstr>
      <vt:lpstr>Arial</vt:lpstr>
      <vt:lpstr>Calibri</vt:lpstr>
      <vt:lpstr>Droid Sans</vt:lpstr>
      <vt:lpstr>Georgia</vt:lpstr>
      <vt:lpstr>inherit</vt:lpstr>
      <vt:lpstr>Open Sans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ChD Staff</dc:creator>
  <cp:lastModifiedBy>praveenchem</cp:lastModifiedBy>
  <cp:revision>92</cp:revision>
  <dcterms:created xsi:type="dcterms:W3CDTF">2006-08-16T00:00:00Z</dcterms:created>
  <dcterms:modified xsi:type="dcterms:W3CDTF">2019-11-22T09:11:06Z</dcterms:modified>
</cp:coreProperties>
</file>