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0" r:id="rId2"/>
    <p:sldId id="301" r:id="rId3"/>
    <p:sldId id="322" r:id="rId4"/>
    <p:sldId id="302" r:id="rId5"/>
    <p:sldId id="303" r:id="rId6"/>
    <p:sldId id="304" r:id="rId7"/>
    <p:sldId id="305" r:id="rId8"/>
    <p:sldId id="324" r:id="rId9"/>
    <p:sldId id="325" r:id="rId10"/>
    <p:sldId id="326" r:id="rId11"/>
    <p:sldId id="319" r:id="rId12"/>
    <p:sldId id="323" r:id="rId13"/>
    <p:sldId id="306" r:id="rId14"/>
    <p:sldId id="307" r:id="rId15"/>
    <p:sldId id="308" r:id="rId16"/>
    <p:sldId id="327" r:id="rId17"/>
    <p:sldId id="328" r:id="rId18"/>
    <p:sldId id="329" r:id="rId19"/>
    <p:sldId id="330" r:id="rId20"/>
    <p:sldId id="331" r:id="rId21"/>
    <p:sldId id="332" r:id="rId22"/>
    <p:sldId id="333" r:id="rId23"/>
    <p:sldId id="334" r:id="rId24"/>
    <p:sldId id="371" r:id="rId25"/>
    <p:sldId id="335" r:id="rId26"/>
    <p:sldId id="336" r:id="rId27"/>
    <p:sldId id="337" r:id="rId28"/>
    <p:sldId id="338" r:id="rId29"/>
    <p:sldId id="344" r:id="rId30"/>
    <p:sldId id="345" r:id="rId31"/>
    <p:sldId id="346" r:id="rId32"/>
    <p:sldId id="347" r:id="rId33"/>
    <p:sldId id="348" r:id="rId34"/>
    <p:sldId id="349" r:id="rId35"/>
    <p:sldId id="350" r:id="rId36"/>
    <p:sldId id="351" r:id="rId37"/>
    <p:sldId id="352" r:id="rId38"/>
    <p:sldId id="339" r:id="rId39"/>
    <p:sldId id="372" r:id="rId40"/>
    <p:sldId id="373" r:id="rId41"/>
    <p:sldId id="374" r:id="rId42"/>
    <p:sldId id="375" r:id="rId43"/>
    <p:sldId id="376" r:id="rId44"/>
    <p:sldId id="377" r:id="rId45"/>
    <p:sldId id="378" r:id="rId46"/>
    <p:sldId id="353" r:id="rId47"/>
    <p:sldId id="354" r:id="rId48"/>
    <p:sldId id="355" r:id="rId49"/>
    <p:sldId id="356" r:id="rId50"/>
    <p:sldId id="358" r:id="rId51"/>
    <p:sldId id="359" r:id="rId52"/>
    <p:sldId id="360" r:id="rId53"/>
    <p:sldId id="361" r:id="rId54"/>
    <p:sldId id="362" r:id="rId55"/>
    <p:sldId id="363" r:id="rId56"/>
    <p:sldId id="364" r:id="rId57"/>
    <p:sldId id="365" r:id="rId58"/>
    <p:sldId id="366" r:id="rId59"/>
    <p:sldId id="367" r:id="rId60"/>
    <p:sldId id="368" r:id="rId61"/>
    <p:sldId id="369" r:id="rId62"/>
    <p:sldId id="357"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1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7.xml"/><Relationship Id="rId4" Type="http://schemas.openxmlformats.org/officeDocument/2006/relationships/image" Target="../media/image34.emf"/></Relationships>
</file>

<file path=ppt/slides/_rels/slide3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 Id="rId5" Type="http://schemas.openxmlformats.org/officeDocument/2006/relationships/image" Target="../media/image39.emf"/><Relationship Id="rId4" Type="http://schemas.openxmlformats.org/officeDocument/2006/relationships/image" Target="../media/image38.emf"/></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7.xml"/><Relationship Id="rId5" Type="http://schemas.openxmlformats.org/officeDocument/2006/relationships/image" Target="../media/image61.emf"/><Relationship Id="rId4" Type="http://schemas.openxmlformats.org/officeDocument/2006/relationships/image" Target="../media/image60.emf"/></Relationships>
</file>

<file path=ppt/slides/_rels/slide55.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5.emf"/><Relationship Id="rId7" Type="http://schemas.openxmlformats.org/officeDocument/2006/relationships/image" Target="../media/image69.emf"/><Relationship Id="rId2" Type="http://schemas.openxmlformats.org/officeDocument/2006/relationships/image" Target="../media/image64.emf"/><Relationship Id="rId1" Type="http://schemas.openxmlformats.org/officeDocument/2006/relationships/slideLayout" Target="../slideLayouts/slideLayout7.xml"/><Relationship Id="rId6" Type="http://schemas.openxmlformats.org/officeDocument/2006/relationships/image" Target="../media/image68.emf"/><Relationship Id="rId5" Type="http://schemas.openxmlformats.org/officeDocument/2006/relationships/image" Target="../media/image67.emf"/><Relationship Id="rId4" Type="http://schemas.openxmlformats.org/officeDocument/2006/relationships/image" Target="../media/image66.emf"/></Relationships>
</file>

<file path=ppt/slides/_rels/slide57.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 Id="rId5" Type="http://schemas.openxmlformats.org/officeDocument/2006/relationships/image" Target="../media/image16.emf"/><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or.tum.de/fileadmin/_processed_/csm_wordle_18_f9899008a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 y="1087856"/>
            <a:ext cx="9096375" cy="456247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stretch>
            <a:fillRect/>
          </a:stretch>
        </p:blipFill>
        <p:spPr>
          <a:xfrm>
            <a:off x="1030072" y="152400"/>
            <a:ext cx="7131479" cy="916406"/>
          </a:xfrm>
          <a:prstGeom prst="rect">
            <a:avLst/>
          </a:prstGeom>
        </p:spPr>
      </p:pic>
      <p:pic>
        <p:nvPicPr>
          <p:cNvPr id="3" name="Picture 2"/>
          <p:cNvPicPr>
            <a:picLocks noChangeAspect="1"/>
          </p:cNvPicPr>
          <p:nvPr/>
        </p:nvPicPr>
        <p:blipFill>
          <a:blip r:embed="rId4"/>
          <a:stretch>
            <a:fillRect/>
          </a:stretch>
        </p:blipFill>
        <p:spPr>
          <a:xfrm>
            <a:off x="7441416" y="5105400"/>
            <a:ext cx="1697821" cy="1676400"/>
          </a:xfrm>
          <a:prstGeom prst="rect">
            <a:avLst/>
          </a:prstGeom>
        </p:spPr>
      </p:pic>
      <p:pic>
        <p:nvPicPr>
          <p:cNvPr id="5" name="Picture 4"/>
          <p:cNvPicPr>
            <a:picLocks noChangeAspect="1"/>
          </p:cNvPicPr>
          <p:nvPr/>
        </p:nvPicPr>
        <p:blipFill>
          <a:blip r:embed="rId4"/>
          <a:stretch>
            <a:fillRect/>
          </a:stretch>
        </p:blipFill>
        <p:spPr>
          <a:xfrm>
            <a:off x="66675" y="5105400"/>
            <a:ext cx="1697821" cy="1676400"/>
          </a:xfrm>
          <a:prstGeom prst="rect">
            <a:avLst/>
          </a:prstGeom>
        </p:spPr>
      </p:pic>
    </p:spTree>
    <p:extLst>
      <p:ext uri="{BB962C8B-B14F-4D97-AF65-F5344CB8AC3E}">
        <p14:creationId xmlns:p14="http://schemas.microsoft.com/office/powerpoint/2010/main" val="21009577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382000" cy="2862322"/>
          </a:xfrm>
          <a:prstGeom prst="rect">
            <a:avLst/>
          </a:prstGeom>
          <a:noFill/>
        </p:spPr>
        <p:txBody>
          <a:bodyPr wrap="square" rtlCol="0">
            <a:spAutoFit/>
          </a:bodyPr>
          <a:lstStyle/>
          <a:p>
            <a:pPr algn="just">
              <a:lnSpc>
                <a:spcPct val="150000"/>
              </a:lnSpc>
            </a:pPr>
            <a:r>
              <a:rPr lang="en-US" sz="2000" dirty="0" smtClean="0"/>
              <a:t>➢ “OR is a scientific knowledge through interdisciplinary team effort for the purpose of determining the best utilization of limited resources.”</a:t>
            </a:r>
          </a:p>
          <a:p>
            <a:pPr algn="r">
              <a:lnSpc>
                <a:spcPct val="150000"/>
              </a:lnSpc>
            </a:pPr>
            <a:r>
              <a:rPr lang="en-US" sz="2000" i="1" dirty="0" smtClean="0"/>
              <a:t>– H.A. </a:t>
            </a:r>
            <a:r>
              <a:rPr lang="en-US" sz="2000" i="1" dirty="0" err="1" smtClean="0"/>
              <a:t>Taha</a:t>
            </a:r>
            <a:endParaRPr lang="en-US" sz="2000" dirty="0" smtClean="0"/>
          </a:p>
          <a:p>
            <a:pPr algn="just">
              <a:lnSpc>
                <a:spcPct val="150000"/>
              </a:lnSpc>
            </a:pPr>
            <a:r>
              <a:rPr lang="en-US" sz="2000" dirty="0" smtClean="0"/>
              <a:t>➢ “OR is a scientific approach to problem solving for executive management”.</a:t>
            </a:r>
          </a:p>
          <a:p>
            <a:pPr algn="r">
              <a:lnSpc>
                <a:spcPct val="150000"/>
              </a:lnSpc>
            </a:pPr>
            <a:r>
              <a:rPr lang="en-US" sz="2000" i="1" dirty="0" smtClean="0"/>
              <a:t>– H.M. Wagner</a:t>
            </a:r>
            <a:endParaRPr lang="en-US" sz="2000" dirty="0" smtClean="0"/>
          </a:p>
          <a:p>
            <a:pPr algn="just">
              <a:lnSpc>
                <a:spcPct val="150000"/>
              </a:lnSpc>
            </a:pPr>
            <a:endParaRPr lang="en-US" sz="2000" dirty="0"/>
          </a:p>
        </p:txBody>
      </p:sp>
    </p:spTree>
    <p:extLst>
      <p:ext uri="{BB962C8B-B14F-4D97-AF65-F5344CB8AC3E}">
        <p14:creationId xmlns:p14="http://schemas.microsoft.com/office/powerpoint/2010/main" val="3347478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667000" y="304800"/>
            <a:ext cx="4010650"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OPERATIONS RESEARCH</a:t>
            </a:r>
            <a:endParaRPr kumimoji="0" lang="en-US"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cs typeface="Arial" charset="0"/>
            </a:endParaRPr>
          </a:p>
        </p:txBody>
      </p:sp>
      <p:sp>
        <p:nvSpPr>
          <p:cNvPr id="1026" name="Rectangle 2"/>
          <p:cNvSpPr>
            <a:spLocks noChangeArrowheads="1"/>
          </p:cNvSpPr>
          <p:nvPr/>
        </p:nvSpPr>
        <p:spPr bwMode="auto">
          <a:xfrm>
            <a:off x="38100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Arial" charset="0"/>
              </a:rPr>
              <a:t>INTRODUCTION</a:t>
            </a: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2" name="TextBox 11"/>
          <p:cNvSpPr txBox="1"/>
          <p:nvPr/>
        </p:nvSpPr>
        <p:spPr>
          <a:xfrm>
            <a:off x="533400" y="1524000"/>
            <a:ext cx="8153400" cy="4199611"/>
          </a:xfrm>
          <a:prstGeom prst="rect">
            <a:avLst/>
          </a:prstGeom>
          <a:noFill/>
        </p:spPr>
        <p:txBody>
          <a:bodyPr wrap="square" rtlCol="0">
            <a:spAutoFit/>
          </a:bodyPr>
          <a:lstStyle/>
          <a:p>
            <a:pPr algn="just">
              <a:lnSpc>
                <a:spcPct val="150000"/>
              </a:lnSpc>
            </a:pPr>
            <a:r>
              <a:rPr lang="en-US" sz="2000" dirty="0" smtClean="0"/>
              <a:t>The British/Europeans refer to "operational research", the Americans to "operations research" – but both are often shortened to just "OR" (which is the term we will use). Another term which is used for this field is "management science" ("MS"). The Americans sometimes combine the terms OR and MS together and say "OR/MS" or "ORMS". Yet other terms sometimes used are "industrial engineering"("IE"), "decision science" ("DS"), and “problem solving”. In recent years there has been a move towards a standardization upon a single term for the field, namely the term "OR"</a:t>
            </a:r>
          </a:p>
          <a:p>
            <a:pPr algn="just">
              <a:lnSpc>
                <a:spcPct val="150000"/>
              </a:lnSpc>
            </a:pPr>
            <a:endParaRPr lang="en-US" sz="2000" dirty="0"/>
          </a:p>
        </p:txBody>
      </p:sp>
      <p:sp>
        <p:nvSpPr>
          <p:cNvPr id="13" name="Rectangle 12"/>
          <p:cNvSpPr/>
          <p:nvPr/>
        </p:nvSpPr>
        <p:spPr>
          <a:xfrm>
            <a:off x="457200" y="1219200"/>
            <a:ext cx="1363771" cy="369332"/>
          </a:xfrm>
          <a:prstGeom prst="rect">
            <a:avLst/>
          </a:prstGeom>
        </p:spPr>
        <p:txBody>
          <a:bodyPr wrap="none">
            <a:spAutoFit/>
          </a:bodyPr>
          <a:lstStyle/>
          <a:p>
            <a:r>
              <a:rPr lang="en-US" b="1" dirty="0" smtClean="0"/>
              <a:t>Terminology</a:t>
            </a:r>
            <a:endParaRPr lang="en-US" dirty="0"/>
          </a:p>
        </p:txBody>
      </p:sp>
    </p:spTree>
    <p:extLst>
      <p:ext uri="{BB962C8B-B14F-4D97-AF65-F5344CB8AC3E}">
        <p14:creationId xmlns:p14="http://schemas.microsoft.com/office/powerpoint/2010/main" val="6439657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3897734" cy="461665"/>
          </a:xfrm>
          <a:prstGeom prst="rect">
            <a:avLst/>
          </a:prstGeom>
        </p:spPr>
        <p:txBody>
          <a:bodyPr wrap="none">
            <a:spAutoFit/>
          </a:bodyPr>
          <a:lstStyle/>
          <a:p>
            <a:r>
              <a:rPr lang="en-US" sz="2400" b="1" dirty="0" smtClean="0"/>
              <a:t>What is operations research?</a:t>
            </a:r>
            <a:endParaRPr lang="en-US" sz="2400" dirty="0"/>
          </a:p>
        </p:txBody>
      </p:sp>
      <p:sp>
        <p:nvSpPr>
          <p:cNvPr id="3" name="TextBox 2"/>
          <p:cNvSpPr txBox="1"/>
          <p:nvPr/>
        </p:nvSpPr>
        <p:spPr>
          <a:xfrm>
            <a:off x="457200" y="762000"/>
            <a:ext cx="8001000" cy="3000821"/>
          </a:xfrm>
          <a:prstGeom prst="rect">
            <a:avLst/>
          </a:prstGeom>
          <a:noFill/>
        </p:spPr>
        <p:txBody>
          <a:bodyPr wrap="square" rtlCol="0">
            <a:spAutoFit/>
          </a:bodyPr>
          <a:lstStyle/>
          <a:p>
            <a:pPr algn="just">
              <a:lnSpc>
                <a:spcPct val="150000"/>
              </a:lnSpc>
            </a:pPr>
            <a:r>
              <a:rPr lang="en-US" b="1" dirty="0" smtClean="0"/>
              <a:t>Operations</a:t>
            </a:r>
            <a:endParaRPr lang="en-US" dirty="0" smtClean="0"/>
          </a:p>
          <a:p>
            <a:pPr algn="just">
              <a:lnSpc>
                <a:spcPct val="150000"/>
              </a:lnSpc>
            </a:pPr>
            <a:r>
              <a:rPr lang="en-US" dirty="0" smtClean="0"/>
              <a:t>The activities carried out in an organization.</a:t>
            </a:r>
          </a:p>
          <a:p>
            <a:pPr algn="just">
              <a:lnSpc>
                <a:spcPct val="150000"/>
              </a:lnSpc>
            </a:pPr>
            <a:r>
              <a:rPr lang="en-US" b="1" dirty="0" smtClean="0"/>
              <a:t>Research</a:t>
            </a:r>
            <a:endParaRPr lang="en-US" dirty="0" smtClean="0"/>
          </a:p>
          <a:p>
            <a:pPr algn="just">
              <a:lnSpc>
                <a:spcPct val="150000"/>
              </a:lnSpc>
            </a:pPr>
            <a:r>
              <a:rPr lang="en-US" dirty="0" smtClean="0"/>
              <a:t>The process of observation and testing characterized by the scientific method. Situation, problem statement, model construction, validation, experimentation, candidate solutions.</a:t>
            </a:r>
          </a:p>
          <a:p>
            <a:pPr algn="just">
              <a:lnSpc>
                <a:spcPct val="150000"/>
              </a:lnSpc>
            </a:pPr>
            <a:endParaRPr lang="en-US" dirty="0"/>
          </a:p>
        </p:txBody>
      </p:sp>
    </p:spTree>
    <p:extLst>
      <p:ext uri="{BB962C8B-B14F-4D97-AF65-F5344CB8AC3E}">
        <p14:creationId xmlns:p14="http://schemas.microsoft.com/office/powerpoint/2010/main" val="33869504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0" y="152400"/>
            <a:ext cx="8428112" cy="1447800"/>
          </a:xfrm>
          <a:prstGeom prst="rect">
            <a:avLst/>
          </a:prstGeom>
        </p:spPr>
      </p:pic>
      <p:pic>
        <p:nvPicPr>
          <p:cNvPr id="3" name="Picture 2"/>
          <p:cNvPicPr>
            <a:picLocks noChangeAspect="1"/>
          </p:cNvPicPr>
          <p:nvPr/>
        </p:nvPicPr>
        <p:blipFill>
          <a:blip r:embed="rId3"/>
          <a:stretch>
            <a:fillRect/>
          </a:stretch>
        </p:blipFill>
        <p:spPr>
          <a:xfrm>
            <a:off x="304800" y="2133600"/>
            <a:ext cx="8428112" cy="4409532"/>
          </a:xfrm>
          <a:prstGeom prst="rect">
            <a:avLst/>
          </a:prstGeom>
        </p:spPr>
      </p:pic>
    </p:spTree>
    <p:extLst>
      <p:ext uri="{BB962C8B-B14F-4D97-AF65-F5344CB8AC3E}">
        <p14:creationId xmlns:p14="http://schemas.microsoft.com/office/powerpoint/2010/main" val="1254247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0" y="533400"/>
            <a:ext cx="7909459" cy="4732969"/>
          </a:xfrm>
          <a:prstGeom prst="rect">
            <a:avLst/>
          </a:prstGeom>
        </p:spPr>
      </p:pic>
    </p:spTree>
    <p:extLst>
      <p:ext uri="{BB962C8B-B14F-4D97-AF65-F5344CB8AC3E}">
        <p14:creationId xmlns:p14="http://schemas.microsoft.com/office/powerpoint/2010/main" val="1007758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152400"/>
            <a:ext cx="7693354" cy="1013438"/>
          </a:xfrm>
          <a:prstGeom prst="rect">
            <a:avLst/>
          </a:prstGeom>
        </p:spPr>
      </p:pic>
      <p:pic>
        <p:nvPicPr>
          <p:cNvPr id="3" name="Picture 2"/>
          <p:cNvPicPr>
            <a:picLocks noChangeAspect="1"/>
          </p:cNvPicPr>
          <p:nvPr/>
        </p:nvPicPr>
        <p:blipFill>
          <a:blip r:embed="rId3"/>
          <a:stretch>
            <a:fillRect/>
          </a:stretch>
        </p:blipFill>
        <p:spPr>
          <a:xfrm>
            <a:off x="914400" y="1676400"/>
            <a:ext cx="7477248" cy="4560469"/>
          </a:xfrm>
          <a:prstGeom prst="rect">
            <a:avLst/>
          </a:prstGeom>
        </p:spPr>
      </p:pic>
    </p:spTree>
    <p:extLst>
      <p:ext uri="{BB962C8B-B14F-4D97-AF65-F5344CB8AC3E}">
        <p14:creationId xmlns:p14="http://schemas.microsoft.com/office/powerpoint/2010/main" val="1678201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3704" y="381000"/>
            <a:ext cx="3983078" cy="461665"/>
          </a:xfrm>
          <a:prstGeom prst="rect">
            <a:avLst/>
          </a:prstGeom>
        </p:spPr>
        <p:txBody>
          <a:bodyPr wrap="none">
            <a:spAutoFit/>
          </a:bodyPr>
          <a:lstStyle/>
          <a:p>
            <a:r>
              <a:rPr lang="en-US" sz="2400" b="1" dirty="0" smtClean="0"/>
              <a:t>Scope of Operations Research</a:t>
            </a:r>
            <a:endParaRPr lang="en-US" sz="2400" dirty="0"/>
          </a:p>
        </p:txBody>
      </p:sp>
      <p:sp>
        <p:nvSpPr>
          <p:cNvPr id="4" name="TextBox 3"/>
          <p:cNvSpPr txBox="1"/>
          <p:nvPr/>
        </p:nvSpPr>
        <p:spPr>
          <a:xfrm>
            <a:off x="391235" y="1143000"/>
            <a:ext cx="8534400" cy="3416320"/>
          </a:xfrm>
          <a:prstGeom prst="rect">
            <a:avLst/>
          </a:prstGeom>
          <a:noFill/>
        </p:spPr>
        <p:txBody>
          <a:bodyPr wrap="square" rtlCol="0">
            <a:spAutoFit/>
          </a:bodyPr>
          <a:lstStyle/>
          <a:p>
            <a:pPr algn="just">
              <a:lnSpc>
                <a:spcPct val="150000"/>
              </a:lnSpc>
            </a:pPr>
            <a:r>
              <a:rPr lang="en-US" b="1" dirty="0" smtClean="0"/>
              <a:t>T</a:t>
            </a:r>
            <a:r>
              <a:rPr lang="en-US" dirty="0" smtClean="0"/>
              <a:t>he scope of OR is not only confined to any specific agency like </a:t>
            </a:r>
            <a:r>
              <a:rPr lang="en-US" dirty="0" err="1" smtClean="0"/>
              <a:t>defence</a:t>
            </a:r>
            <a:r>
              <a:rPr lang="en-US" dirty="0" smtClean="0"/>
              <a:t> services but today it is widely used in all industrial </a:t>
            </a:r>
            <a:r>
              <a:rPr lang="en-US" dirty="0" err="1" smtClean="0"/>
              <a:t>organisations</a:t>
            </a:r>
            <a:r>
              <a:rPr lang="en-US" dirty="0" smtClean="0"/>
              <a:t>. It can be used to find the best solution to any problem be it simple or complex. It is useful in every field of human activities, where </a:t>
            </a:r>
            <a:r>
              <a:rPr lang="en-US" dirty="0" err="1" smtClean="0"/>
              <a:t>optimisation</a:t>
            </a:r>
            <a:r>
              <a:rPr lang="en-US" dirty="0" smtClean="0"/>
              <a:t> of resources is required in the best way. Thus, it attempts to resolve the conflicts of interest among the components of organization in a way that is best for the </a:t>
            </a:r>
            <a:r>
              <a:rPr lang="en-US" dirty="0" err="1" smtClean="0"/>
              <a:t>organisation</a:t>
            </a:r>
            <a:r>
              <a:rPr lang="en-US" dirty="0" smtClean="0"/>
              <a:t> as a whole. The main fields where OR is extensively used are given below, however, this list is not exhaustive but only illustrative.</a:t>
            </a:r>
          </a:p>
          <a:p>
            <a:pPr algn="just">
              <a:lnSpc>
                <a:spcPct val="150000"/>
              </a:lnSpc>
            </a:pPr>
            <a:endParaRPr lang="en-US" dirty="0"/>
          </a:p>
        </p:txBody>
      </p:sp>
    </p:spTree>
    <p:extLst>
      <p:ext uri="{BB962C8B-B14F-4D97-AF65-F5344CB8AC3E}">
        <p14:creationId xmlns:p14="http://schemas.microsoft.com/office/powerpoint/2010/main" val="10886105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686800" cy="5493812"/>
          </a:xfrm>
          <a:prstGeom prst="rect">
            <a:avLst/>
          </a:prstGeom>
          <a:noFill/>
        </p:spPr>
        <p:txBody>
          <a:bodyPr wrap="square" rtlCol="0">
            <a:spAutoFit/>
          </a:bodyPr>
          <a:lstStyle/>
          <a:p>
            <a:pPr algn="just">
              <a:lnSpc>
                <a:spcPct val="150000"/>
              </a:lnSpc>
            </a:pPr>
            <a:r>
              <a:rPr lang="en-US" b="1" dirty="0" smtClean="0"/>
              <a:t>(</a:t>
            </a:r>
            <a:r>
              <a:rPr lang="en-US" b="1" dirty="0" err="1" smtClean="0"/>
              <a:t>i</a:t>
            </a:r>
            <a:r>
              <a:rPr lang="en-US" b="1" dirty="0" smtClean="0"/>
              <a:t>) National Planning and Budgeting</a:t>
            </a:r>
            <a:endParaRPr lang="en-US" dirty="0" smtClean="0"/>
          </a:p>
          <a:p>
            <a:pPr marL="442913" indent="-442913" algn="just">
              <a:lnSpc>
                <a:spcPct val="150000"/>
              </a:lnSpc>
            </a:pPr>
            <a:r>
              <a:rPr lang="en-US" dirty="0" smtClean="0"/>
              <a:t>	OR is used for the preparation of Five Year Plans, annual budgets, forecasting of income and expenditure, scheduling of major projects of national importance, estimation of GNP, GDP, population, employment and generation of agriculture yields etc.</a:t>
            </a:r>
          </a:p>
          <a:p>
            <a:pPr algn="just">
              <a:lnSpc>
                <a:spcPct val="150000"/>
              </a:lnSpc>
            </a:pPr>
            <a:r>
              <a:rPr lang="en-US" b="1" dirty="0" smtClean="0"/>
              <a:t>(ii) </a:t>
            </a:r>
            <a:r>
              <a:rPr lang="en-US" b="1" dirty="0" err="1" smtClean="0"/>
              <a:t>Defence</a:t>
            </a:r>
            <a:r>
              <a:rPr lang="en-US" b="1" dirty="0" smtClean="0"/>
              <a:t> Services</a:t>
            </a:r>
            <a:endParaRPr lang="en-US" dirty="0" smtClean="0"/>
          </a:p>
          <a:p>
            <a:pPr marL="442913" algn="just">
              <a:lnSpc>
                <a:spcPct val="150000"/>
              </a:lnSpc>
            </a:pPr>
            <a:r>
              <a:rPr lang="en-US" dirty="0" smtClean="0"/>
              <a:t>Basically formulation of OR started from USA army, so it has wide application in the areas such as: development of new technology, optimization of cost and time, tender evaluation, setting and layouts of </a:t>
            </a:r>
            <a:r>
              <a:rPr lang="en-US" dirty="0" err="1" smtClean="0"/>
              <a:t>defence</a:t>
            </a:r>
            <a:r>
              <a:rPr lang="en-US" dirty="0" smtClean="0"/>
              <a:t> projects, assessment of “Threat analysis”, strategy of battle, effective maintenance and replacement of equipment, inventory control, transportation and supply depots etc.</a:t>
            </a:r>
          </a:p>
          <a:p>
            <a:pPr algn="just">
              <a:lnSpc>
                <a:spcPct val="150000"/>
              </a:lnSpc>
            </a:pPr>
            <a:endParaRPr lang="en-US" dirty="0" smtClean="0"/>
          </a:p>
          <a:p>
            <a:pPr algn="just">
              <a:lnSpc>
                <a:spcPct val="150000"/>
              </a:lnSpc>
            </a:pPr>
            <a:endParaRPr lang="en-US" dirty="0"/>
          </a:p>
        </p:txBody>
      </p:sp>
    </p:spTree>
    <p:extLst>
      <p:ext uri="{BB962C8B-B14F-4D97-AF65-F5344CB8AC3E}">
        <p14:creationId xmlns:p14="http://schemas.microsoft.com/office/powerpoint/2010/main" val="14499544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17693"/>
            <a:ext cx="8305800" cy="6740307"/>
          </a:xfrm>
          <a:prstGeom prst="rect">
            <a:avLst/>
          </a:prstGeom>
          <a:noFill/>
        </p:spPr>
        <p:txBody>
          <a:bodyPr wrap="square" rtlCol="0">
            <a:spAutoFit/>
          </a:bodyPr>
          <a:lstStyle/>
          <a:p>
            <a:pPr algn="just">
              <a:lnSpc>
                <a:spcPct val="150000"/>
              </a:lnSpc>
            </a:pPr>
            <a:r>
              <a:rPr lang="en-US" b="1" dirty="0" smtClean="0"/>
              <a:t>(iii) Industrial Establishment and Private Sector Units</a:t>
            </a:r>
            <a:endParaRPr lang="en-US" dirty="0" smtClean="0"/>
          </a:p>
          <a:p>
            <a:pPr marL="357188" indent="-357188" algn="just">
              <a:lnSpc>
                <a:spcPct val="150000"/>
              </a:lnSpc>
            </a:pPr>
            <a:r>
              <a:rPr lang="en-US" dirty="0" smtClean="0"/>
              <a:t>	OR can be effectively used in plant location and setting finance planning, product and process planning, facility planning and construction, production planning and control, purchasing, maintenance management and personnel management etc. to name a few.</a:t>
            </a:r>
          </a:p>
          <a:p>
            <a:pPr algn="just">
              <a:lnSpc>
                <a:spcPct val="150000"/>
              </a:lnSpc>
            </a:pPr>
            <a:r>
              <a:rPr lang="en-US" b="1" dirty="0" smtClean="0"/>
              <a:t>(iv) R &amp; D and Engineering</a:t>
            </a:r>
            <a:endParaRPr lang="en-US" dirty="0" smtClean="0"/>
          </a:p>
          <a:p>
            <a:pPr marL="357188" algn="just">
              <a:lnSpc>
                <a:spcPct val="150000"/>
              </a:lnSpc>
            </a:pPr>
            <a:r>
              <a:rPr lang="en-US" dirty="0" smtClean="0"/>
              <a:t>Research and development being the heart of technological growth, OR has wide scope for and can be applied in technology forecasting and evaluation, technology and project management, preparation of tender and negotiation, value engineering, work/method study and so on.</a:t>
            </a:r>
          </a:p>
          <a:p>
            <a:pPr algn="just">
              <a:lnSpc>
                <a:spcPct val="150000"/>
              </a:lnSpc>
            </a:pPr>
            <a:r>
              <a:rPr lang="en-US" b="1" dirty="0" smtClean="0"/>
              <a:t>(v) Business Management and Competition</a:t>
            </a:r>
            <a:endParaRPr lang="en-US" dirty="0" smtClean="0"/>
          </a:p>
          <a:p>
            <a:pPr marL="357188" algn="just">
              <a:lnSpc>
                <a:spcPct val="150000"/>
              </a:lnSpc>
            </a:pPr>
            <a:r>
              <a:rPr lang="en-US" dirty="0" smtClean="0"/>
              <a:t>OR can help in taking business decisions under risk and uncertainty, capital investment and returns, business strategy formation, optimum advertisement outlay, optimum sales force and their distribution, market survey and analysis and market research techniques etc.</a:t>
            </a:r>
          </a:p>
          <a:p>
            <a:pPr algn="just">
              <a:lnSpc>
                <a:spcPct val="150000"/>
              </a:lnSpc>
            </a:pPr>
            <a:endParaRPr lang="en-US" dirty="0"/>
          </a:p>
        </p:txBody>
      </p:sp>
    </p:spTree>
    <p:extLst>
      <p:ext uri="{BB962C8B-B14F-4D97-AF65-F5344CB8AC3E}">
        <p14:creationId xmlns:p14="http://schemas.microsoft.com/office/powerpoint/2010/main" val="3774828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09600"/>
            <a:ext cx="8458200" cy="4662815"/>
          </a:xfrm>
          <a:prstGeom prst="rect">
            <a:avLst/>
          </a:prstGeom>
          <a:noFill/>
        </p:spPr>
        <p:txBody>
          <a:bodyPr wrap="square" rtlCol="0">
            <a:spAutoFit/>
          </a:bodyPr>
          <a:lstStyle/>
          <a:p>
            <a:pPr algn="just">
              <a:lnSpc>
                <a:spcPct val="150000"/>
              </a:lnSpc>
            </a:pPr>
            <a:r>
              <a:rPr lang="en-US" b="1" dirty="0" smtClean="0"/>
              <a:t>(vi) Agriculture and Irrigation</a:t>
            </a:r>
            <a:endParaRPr lang="en-US" dirty="0" smtClean="0"/>
          </a:p>
          <a:p>
            <a:pPr marL="357188" algn="just">
              <a:lnSpc>
                <a:spcPct val="150000"/>
              </a:lnSpc>
            </a:pPr>
            <a:r>
              <a:rPr lang="en-US" dirty="0" smtClean="0"/>
              <a:t>In the area of agriculture and irrigation also OR can be useful for project management, construction of major dams at minimum cost, optimum allocation of supply and collection points for fertilizer/seeds and agriculture outputs and optimum mix of fertilizers for better yield.</a:t>
            </a:r>
          </a:p>
          <a:p>
            <a:pPr algn="just">
              <a:lnSpc>
                <a:spcPct val="150000"/>
              </a:lnSpc>
            </a:pPr>
            <a:r>
              <a:rPr lang="en-US" b="1" dirty="0" smtClean="0"/>
              <a:t>(vii) Education and Training</a:t>
            </a:r>
            <a:endParaRPr lang="en-US" dirty="0" smtClean="0"/>
          </a:p>
          <a:p>
            <a:pPr marL="357188" algn="just">
              <a:lnSpc>
                <a:spcPct val="150000"/>
              </a:lnSpc>
            </a:pPr>
            <a:r>
              <a:rPr lang="en-US" dirty="0" smtClean="0"/>
              <a:t>OR can be used for obtaining optimum number of schools with their locations, optimum mix of Students/teacher student ratio, optimum financial outlay and other relevant information in training of graduates to meet out the national requirements.</a:t>
            </a:r>
          </a:p>
          <a:p>
            <a:pPr algn="just">
              <a:lnSpc>
                <a:spcPct val="150000"/>
              </a:lnSpc>
            </a:pPr>
            <a:r>
              <a:rPr lang="en-US" dirty="0" smtClean="0"/>
              <a:t/>
            </a:r>
            <a:br>
              <a:rPr lang="en-US" dirty="0" smtClean="0"/>
            </a:br>
            <a:endParaRPr lang="en-US" dirty="0"/>
          </a:p>
        </p:txBody>
      </p:sp>
    </p:spTree>
    <p:extLst>
      <p:ext uri="{BB962C8B-B14F-4D97-AF65-F5344CB8AC3E}">
        <p14:creationId xmlns:p14="http://schemas.microsoft.com/office/powerpoint/2010/main" val="1619556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2544610" cy="609600"/>
          </a:xfrm>
          <a:prstGeom prst="rect">
            <a:avLst/>
          </a:prstGeom>
        </p:spPr>
      </p:pic>
      <p:pic>
        <p:nvPicPr>
          <p:cNvPr id="3" name="Picture 2"/>
          <p:cNvPicPr>
            <a:picLocks noChangeAspect="1"/>
          </p:cNvPicPr>
          <p:nvPr/>
        </p:nvPicPr>
        <p:blipFill>
          <a:blip r:embed="rId3"/>
          <a:stretch>
            <a:fillRect/>
          </a:stretch>
        </p:blipFill>
        <p:spPr>
          <a:xfrm>
            <a:off x="34119" y="914400"/>
            <a:ext cx="7217922" cy="1600200"/>
          </a:xfrm>
          <a:prstGeom prst="rect">
            <a:avLst/>
          </a:prstGeom>
        </p:spPr>
      </p:pic>
      <p:pic>
        <p:nvPicPr>
          <p:cNvPr id="4" name="Picture 3"/>
          <p:cNvPicPr>
            <a:picLocks noChangeAspect="1"/>
          </p:cNvPicPr>
          <p:nvPr/>
        </p:nvPicPr>
        <p:blipFill>
          <a:blip r:embed="rId4"/>
          <a:stretch>
            <a:fillRect/>
          </a:stretch>
        </p:blipFill>
        <p:spPr>
          <a:xfrm>
            <a:off x="0" y="3096552"/>
            <a:ext cx="7909459" cy="1455469"/>
          </a:xfrm>
          <a:prstGeom prst="rect">
            <a:avLst/>
          </a:prstGeom>
        </p:spPr>
      </p:pic>
      <p:pic>
        <p:nvPicPr>
          <p:cNvPr id="5" name="Picture 4"/>
          <p:cNvPicPr>
            <a:picLocks noChangeAspect="1"/>
          </p:cNvPicPr>
          <p:nvPr/>
        </p:nvPicPr>
        <p:blipFill>
          <a:blip r:embed="rId5"/>
          <a:stretch>
            <a:fillRect/>
          </a:stretch>
        </p:blipFill>
        <p:spPr>
          <a:xfrm>
            <a:off x="0" y="5181600"/>
            <a:ext cx="7736575" cy="991875"/>
          </a:xfrm>
          <a:prstGeom prst="rect">
            <a:avLst/>
          </a:prstGeom>
        </p:spPr>
      </p:pic>
    </p:spTree>
    <p:extLst>
      <p:ext uri="{BB962C8B-B14F-4D97-AF65-F5344CB8AC3E}">
        <p14:creationId xmlns:p14="http://schemas.microsoft.com/office/powerpoint/2010/main" val="876567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184731" cy="369332"/>
          </a:xfrm>
          <a:prstGeom prst="rect">
            <a:avLst/>
          </a:prstGeom>
          <a:noFill/>
        </p:spPr>
        <p:txBody>
          <a:bodyPr wrap="none" rtlCol="0">
            <a:spAutoFit/>
          </a:bodyPr>
          <a:lstStyle/>
          <a:p>
            <a:endParaRPr lang="en-US" dirty="0"/>
          </a:p>
        </p:txBody>
      </p:sp>
      <p:sp>
        <p:nvSpPr>
          <p:cNvPr id="3" name="Rectangle 2"/>
          <p:cNvSpPr/>
          <p:nvPr/>
        </p:nvSpPr>
        <p:spPr>
          <a:xfrm>
            <a:off x="457200" y="381000"/>
            <a:ext cx="8382000" cy="4247317"/>
          </a:xfrm>
          <a:prstGeom prst="rect">
            <a:avLst/>
          </a:prstGeom>
        </p:spPr>
        <p:txBody>
          <a:bodyPr wrap="square">
            <a:spAutoFit/>
          </a:bodyPr>
          <a:lstStyle/>
          <a:p>
            <a:pPr algn="just">
              <a:lnSpc>
                <a:spcPct val="150000"/>
              </a:lnSpc>
            </a:pPr>
            <a:r>
              <a:rPr lang="en-US" b="1" dirty="0" smtClean="0"/>
              <a:t>(viii) Transportation</a:t>
            </a:r>
            <a:endParaRPr lang="en-US" dirty="0" smtClean="0"/>
          </a:p>
          <a:p>
            <a:pPr marL="357188" algn="just">
              <a:lnSpc>
                <a:spcPct val="150000"/>
              </a:lnSpc>
            </a:pPr>
            <a:r>
              <a:rPr lang="en-US" dirty="0" smtClean="0"/>
              <a:t>Transportation models of OR can be applied to real life problems to forecast public transport requirements, optimum routing, forecasting of income and expenses, project management for railways, railway network distribution, etc. In the same way it can be useful in the field of communication.</a:t>
            </a:r>
          </a:p>
          <a:p>
            <a:pPr algn="just">
              <a:lnSpc>
                <a:spcPct val="150000"/>
              </a:lnSpc>
            </a:pPr>
            <a:r>
              <a:rPr lang="en-US" b="1" dirty="0" smtClean="0"/>
              <a:t>(ix) Home Management and Budgeting</a:t>
            </a:r>
            <a:endParaRPr lang="en-US" dirty="0" smtClean="0"/>
          </a:p>
          <a:p>
            <a:pPr marL="357188" algn="just">
              <a:lnSpc>
                <a:spcPct val="150000"/>
              </a:lnSpc>
            </a:pPr>
            <a:r>
              <a:rPr lang="en-US" dirty="0" smtClean="0"/>
              <a:t>OR can be effectively used for control of expenses to maximize savings, time management, work study methods for all related works. Investment of surplus budget, appropriate insurance of life and properties and estimate of depreciation and optimum premium of insurance etc.</a:t>
            </a:r>
          </a:p>
        </p:txBody>
      </p:sp>
    </p:spTree>
    <p:extLst>
      <p:ext uri="{BB962C8B-B14F-4D97-AF65-F5344CB8AC3E}">
        <p14:creationId xmlns:p14="http://schemas.microsoft.com/office/powerpoint/2010/main" val="25881285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1235530"/>
            <a:ext cx="8382000" cy="1295868"/>
          </a:xfrm>
          <a:prstGeom prst="rect">
            <a:avLst/>
          </a:prstGeom>
          <a:noFill/>
        </p:spPr>
        <p:txBody>
          <a:bodyPr wrap="square" rtlCol="0">
            <a:spAutoFit/>
          </a:bodyPr>
          <a:lstStyle/>
          <a:p>
            <a:pPr marL="357188" algn="just">
              <a:lnSpc>
                <a:spcPct val="150000"/>
              </a:lnSpc>
            </a:pPr>
            <a:r>
              <a:rPr lang="en-US" dirty="0" smtClean="0"/>
              <a:t>OR </a:t>
            </a:r>
            <a:r>
              <a:rPr lang="en-US" dirty="0" smtClean="0"/>
              <a:t>is a logical and systematic approach to provide a rational basis for decision-making. The phases of OR must be logical and systematic. The various steps required for the analysis of a problem under OR are as follows</a:t>
            </a:r>
            <a:r>
              <a:rPr lang="en-US" dirty="0" smtClean="0"/>
              <a:t>:</a:t>
            </a:r>
            <a:endParaRPr lang="en-US" dirty="0"/>
          </a:p>
        </p:txBody>
      </p:sp>
      <p:sp>
        <p:nvSpPr>
          <p:cNvPr id="8" name="TextBox 7"/>
          <p:cNvSpPr txBox="1"/>
          <p:nvPr/>
        </p:nvSpPr>
        <p:spPr>
          <a:xfrm>
            <a:off x="533400" y="2586297"/>
            <a:ext cx="8382000" cy="4662815"/>
          </a:xfrm>
          <a:prstGeom prst="rect">
            <a:avLst/>
          </a:prstGeom>
          <a:noFill/>
        </p:spPr>
        <p:txBody>
          <a:bodyPr wrap="square" rtlCol="0">
            <a:spAutoFit/>
          </a:bodyPr>
          <a:lstStyle/>
          <a:p>
            <a:pPr algn="just">
              <a:lnSpc>
                <a:spcPct val="150000"/>
              </a:lnSpc>
            </a:pPr>
            <a:r>
              <a:rPr lang="en-US" b="1" dirty="0" smtClean="0"/>
              <a:t>Step I. Observe the Problem Environment</a:t>
            </a:r>
            <a:endParaRPr lang="en-US" dirty="0" smtClean="0"/>
          </a:p>
          <a:p>
            <a:pPr marL="357188" algn="just">
              <a:lnSpc>
                <a:spcPct val="150000"/>
              </a:lnSpc>
            </a:pPr>
            <a:r>
              <a:rPr lang="en-US" dirty="0" smtClean="0"/>
              <a:t>The first step of OR study is the observation of the environment in which the problem exists. The activities that constitute this step are visits, conferences, observations, research etc. with the help of such activities, the OR analyst gets sufficient information and support to proceed and is better prepared to formulate the problem. </a:t>
            </a:r>
          </a:p>
          <a:p>
            <a:pPr algn="just">
              <a:lnSpc>
                <a:spcPct val="150000"/>
              </a:lnSpc>
            </a:pPr>
            <a:r>
              <a:rPr lang="en-US" b="1" dirty="0" smtClean="0"/>
              <a:t>Step II. </a:t>
            </a:r>
            <a:r>
              <a:rPr lang="en-US" b="1" dirty="0" err="1" smtClean="0"/>
              <a:t>Analyse</a:t>
            </a:r>
            <a:r>
              <a:rPr lang="en-US" b="1" dirty="0" smtClean="0"/>
              <a:t> and Define the Problem</a:t>
            </a:r>
            <a:endParaRPr lang="en-US" dirty="0" smtClean="0"/>
          </a:p>
          <a:p>
            <a:pPr marL="357188" algn="just">
              <a:lnSpc>
                <a:spcPct val="150000"/>
              </a:lnSpc>
            </a:pPr>
            <a:r>
              <a:rPr lang="en-US" dirty="0" smtClean="0"/>
              <a:t>In this step not only the problem is defined but also uses, objectives and limitations of the study that are stressed in the light of the problem. The end results of this step are clear grasp of need for a solution and understanding of its nature</a:t>
            </a:r>
          </a:p>
          <a:p>
            <a:pPr algn="just">
              <a:lnSpc>
                <a:spcPct val="150000"/>
              </a:lnSpc>
            </a:pPr>
            <a:endParaRPr lang="en-US" dirty="0"/>
          </a:p>
        </p:txBody>
      </p:sp>
      <p:pic>
        <p:nvPicPr>
          <p:cNvPr id="4" name="Picture 2"/>
          <p:cNvPicPr>
            <a:picLocks noChangeAspect="1" noChangeArrowheads="1"/>
          </p:cNvPicPr>
          <p:nvPr/>
        </p:nvPicPr>
        <p:blipFill>
          <a:blip r:embed="rId2"/>
          <a:srcRect/>
          <a:stretch>
            <a:fillRect/>
          </a:stretch>
        </p:blipFill>
        <p:spPr bwMode="auto">
          <a:xfrm>
            <a:off x="533400" y="28575"/>
            <a:ext cx="8458200" cy="1152056"/>
          </a:xfrm>
          <a:prstGeom prst="rect">
            <a:avLst/>
          </a:prstGeom>
          <a:noFill/>
          <a:ln w="9525">
            <a:noFill/>
            <a:miter lim="800000"/>
            <a:headEnd/>
            <a:tailEnd/>
          </a:ln>
          <a:effectLst/>
        </p:spPr>
      </p:pic>
    </p:spTree>
    <p:extLst>
      <p:ext uri="{BB962C8B-B14F-4D97-AF65-F5344CB8AC3E}">
        <p14:creationId xmlns:p14="http://schemas.microsoft.com/office/powerpoint/2010/main" val="17708395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60654"/>
            <a:ext cx="8382000" cy="6697346"/>
          </a:xfrm>
          <a:prstGeom prst="rect">
            <a:avLst/>
          </a:prstGeom>
          <a:noFill/>
        </p:spPr>
        <p:txBody>
          <a:bodyPr wrap="square" rtlCol="0">
            <a:spAutoFit/>
          </a:bodyPr>
          <a:lstStyle/>
          <a:p>
            <a:pPr algn="just">
              <a:lnSpc>
                <a:spcPct val="150000"/>
              </a:lnSpc>
            </a:pPr>
            <a:r>
              <a:rPr lang="en-US" b="1" dirty="0" smtClean="0"/>
              <a:t>Step III. Develop a Model</a:t>
            </a:r>
            <a:endParaRPr lang="en-US" dirty="0" smtClean="0"/>
          </a:p>
          <a:p>
            <a:pPr marL="357188" algn="just">
              <a:lnSpc>
                <a:spcPct val="150000"/>
              </a:lnSpc>
            </a:pPr>
            <a:r>
              <a:rPr lang="en-US" dirty="0" smtClean="0"/>
              <a:t>The next step is to develop model, which is representation of same real or abstract situation. OR models are basically mathematical models representing systems, process or environment in form of equations, relationships or formulae. The activities in this step is to defining interrelationships among variables, formulating equations, using known OR models or searching suitable alternate models. The proposed model may be field tested and modified in order to work under stated environmental constraints. A model may also be modified if the management is not satisfied with the answer that it gives. </a:t>
            </a:r>
          </a:p>
          <a:p>
            <a:pPr algn="just">
              <a:lnSpc>
                <a:spcPct val="150000"/>
              </a:lnSpc>
            </a:pPr>
            <a:r>
              <a:rPr lang="en-US" b="1" dirty="0" smtClean="0"/>
              <a:t>Step IV. Selection of Data Input</a:t>
            </a:r>
            <a:endParaRPr lang="en-US" dirty="0" smtClean="0"/>
          </a:p>
          <a:p>
            <a:pPr marL="357188" algn="just">
              <a:lnSpc>
                <a:spcPct val="150000"/>
              </a:lnSpc>
            </a:pPr>
            <a:r>
              <a:rPr lang="en-US" dirty="0" smtClean="0"/>
              <a:t>It is a established fact that without authentic and appropriate data the results of the OR models cannot be trusted. Hence, taping right kind of data is a vital step in OR process. Important activities in this step are </a:t>
            </a:r>
            <a:r>
              <a:rPr lang="en-US" dirty="0" err="1" smtClean="0"/>
              <a:t>analysing</a:t>
            </a:r>
            <a:r>
              <a:rPr lang="en-US" dirty="0" smtClean="0"/>
              <a:t> internal-external data and facts, collecting opinions and using computer data banks. The purpose of this step is to have sufficient input to operate and test the model</a:t>
            </a:r>
          </a:p>
          <a:p>
            <a:pPr algn="just">
              <a:lnSpc>
                <a:spcPct val="150000"/>
              </a:lnSpc>
            </a:pPr>
            <a:endParaRPr lang="en-US" dirty="0"/>
          </a:p>
        </p:txBody>
      </p:sp>
    </p:spTree>
    <p:extLst>
      <p:ext uri="{BB962C8B-B14F-4D97-AF65-F5344CB8AC3E}">
        <p14:creationId xmlns:p14="http://schemas.microsoft.com/office/powerpoint/2010/main" val="17259600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6995"/>
            <a:ext cx="8458200" cy="7571303"/>
          </a:xfrm>
          <a:prstGeom prst="rect">
            <a:avLst/>
          </a:prstGeom>
          <a:noFill/>
        </p:spPr>
        <p:txBody>
          <a:bodyPr wrap="square" rtlCol="0">
            <a:spAutoFit/>
          </a:bodyPr>
          <a:lstStyle/>
          <a:p>
            <a:pPr algn="just">
              <a:lnSpc>
                <a:spcPct val="150000"/>
              </a:lnSpc>
            </a:pPr>
            <a:r>
              <a:rPr lang="en-US" b="1" dirty="0" smtClean="0"/>
              <a:t>Step V. Solution and Testing</a:t>
            </a:r>
            <a:endParaRPr lang="en-US" dirty="0" smtClean="0"/>
          </a:p>
          <a:p>
            <a:pPr marL="357188" algn="just">
              <a:lnSpc>
                <a:spcPct val="150000"/>
              </a:lnSpc>
            </a:pPr>
            <a:r>
              <a:rPr lang="en-US" dirty="0" smtClean="0"/>
              <a:t>In this step the solution of the problems is obtained with the help of model and data input. Such a solution is not implemented immediately and this solution is used to test the model and to find its  limitations if any. If the solution is not reasonable or if the model is not behaving properly, updating and modification of the model is considered at this stage. The end result of this step is solution that is desirable and supports current </a:t>
            </a:r>
            <a:r>
              <a:rPr lang="en-US" dirty="0" err="1" smtClean="0"/>
              <a:t>organisational</a:t>
            </a:r>
            <a:r>
              <a:rPr lang="en-US" dirty="0" smtClean="0"/>
              <a:t> objectives. </a:t>
            </a:r>
          </a:p>
          <a:p>
            <a:pPr algn="just">
              <a:lnSpc>
                <a:spcPct val="150000"/>
              </a:lnSpc>
            </a:pPr>
            <a:r>
              <a:rPr lang="en-US" b="1" dirty="0" smtClean="0"/>
              <a:t>Step VI. Implementation of the Solution</a:t>
            </a:r>
            <a:endParaRPr lang="en-US" dirty="0" smtClean="0"/>
          </a:p>
          <a:p>
            <a:pPr marL="357188" algn="just">
              <a:lnSpc>
                <a:spcPct val="150000"/>
              </a:lnSpc>
            </a:pPr>
            <a:r>
              <a:rPr lang="en-US" dirty="0" smtClean="0"/>
              <a:t>This is the last phase of the OR study. In OR the decision-making is scientific but implementation of decision involves many </a:t>
            </a:r>
            <a:r>
              <a:rPr lang="en-US" dirty="0" err="1" smtClean="0"/>
              <a:t>behavioural</a:t>
            </a:r>
            <a:r>
              <a:rPr lang="en-US" dirty="0" smtClean="0"/>
              <a:t> issues. Therefore, implementation authority has to resolve the </a:t>
            </a:r>
            <a:r>
              <a:rPr lang="en-US" dirty="0" err="1" smtClean="0"/>
              <a:t>behavioural</a:t>
            </a:r>
            <a:r>
              <a:rPr lang="en-US" dirty="0" smtClean="0"/>
              <a:t> issues, involving the workers and supervisors to avoid further conflicts. The gap between management and OR scientist may offer some resistance but must be eliminated before solution is accepted in totality. Both the parties should play positive role, since the implementation will help the </a:t>
            </a:r>
            <a:r>
              <a:rPr lang="en-US" dirty="0" err="1" smtClean="0"/>
              <a:t>organisation</a:t>
            </a:r>
            <a:r>
              <a:rPr lang="en-US" dirty="0" smtClean="0"/>
              <a:t> as a whole. A properly implemented solution obtained through OR techniques results in improved working conditions and wins management support</a:t>
            </a:r>
          </a:p>
          <a:p>
            <a:pPr algn="just">
              <a:lnSpc>
                <a:spcPct val="150000"/>
              </a:lnSpc>
            </a:pPr>
            <a:endParaRPr lang="en-US" dirty="0"/>
          </a:p>
        </p:txBody>
      </p:sp>
    </p:spTree>
    <p:extLst>
      <p:ext uri="{BB962C8B-B14F-4D97-AF65-F5344CB8AC3E}">
        <p14:creationId xmlns:p14="http://schemas.microsoft.com/office/powerpoint/2010/main" val="30484902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685800" y="228600"/>
            <a:ext cx="7239000" cy="6212676"/>
          </a:xfrm>
          <a:prstGeom prst="rect">
            <a:avLst/>
          </a:prstGeom>
          <a:noFill/>
          <a:ln w="9525">
            <a:noFill/>
            <a:miter lim="800000"/>
            <a:headEnd/>
            <a:tailEnd/>
          </a:ln>
          <a:effectLst/>
        </p:spPr>
      </p:pic>
    </p:spTree>
    <p:extLst>
      <p:ext uri="{BB962C8B-B14F-4D97-AF65-F5344CB8AC3E}">
        <p14:creationId xmlns:p14="http://schemas.microsoft.com/office/powerpoint/2010/main" val="23841486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458199" cy="6740307"/>
          </a:xfrm>
          <a:prstGeom prst="rect">
            <a:avLst/>
          </a:prstGeom>
          <a:noFill/>
        </p:spPr>
        <p:txBody>
          <a:bodyPr wrap="square" rtlCol="0">
            <a:spAutoFit/>
          </a:bodyPr>
          <a:lstStyle/>
          <a:p>
            <a:pPr algn="just">
              <a:lnSpc>
                <a:spcPct val="150000"/>
              </a:lnSpc>
            </a:pPr>
            <a:r>
              <a:rPr lang="en-US" sz="3600" b="1" dirty="0" smtClean="0"/>
              <a:t>Features / Characteristics of OR</a:t>
            </a:r>
            <a:endParaRPr lang="en-US" sz="3600" dirty="0" smtClean="0"/>
          </a:p>
          <a:p>
            <a:pPr algn="just">
              <a:lnSpc>
                <a:spcPct val="150000"/>
              </a:lnSpc>
            </a:pPr>
            <a:r>
              <a:rPr lang="en-US" dirty="0" smtClean="0"/>
              <a:t>The significant features of operations research include the followings:</a:t>
            </a:r>
          </a:p>
          <a:p>
            <a:pPr algn="just">
              <a:lnSpc>
                <a:spcPct val="150000"/>
              </a:lnSpc>
            </a:pPr>
            <a:endParaRPr lang="en-US" dirty="0" smtClean="0"/>
          </a:p>
          <a:p>
            <a:pPr marL="400050" indent="-400050" algn="just">
              <a:lnSpc>
                <a:spcPct val="150000"/>
              </a:lnSpc>
              <a:buAutoNum type="romanLcParenBoth"/>
            </a:pPr>
            <a:r>
              <a:rPr lang="en-US" b="1" dirty="0" smtClean="0"/>
              <a:t>Decision-making</a:t>
            </a:r>
            <a:r>
              <a:rPr lang="en-US" b="1" dirty="0" smtClean="0"/>
              <a:t>. </a:t>
            </a:r>
            <a:endParaRPr lang="en-US" b="1" dirty="0" smtClean="0"/>
          </a:p>
          <a:p>
            <a:pPr marL="357188" indent="-357188" algn="just">
              <a:lnSpc>
                <a:spcPct val="150000"/>
              </a:lnSpc>
            </a:pPr>
            <a:r>
              <a:rPr lang="en-US" b="1" dirty="0"/>
              <a:t>	</a:t>
            </a:r>
            <a:r>
              <a:rPr lang="en-US" dirty="0" smtClean="0"/>
              <a:t>Every </a:t>
            </a:r>
            <a:r>
              <a:rPr lang="en-US" dirty="0" smtClean="0"/>
              <a:t>industrial </a:t>
            </a:r>
            <a:r>
              <a:rPr lang="en-US" dirty="0" err="1" smtClean="0"/>
              <a:t>organisation</a:t>
            </a:r>
            <a:r>
              <a:rPr lang="en-US" dirty="0" smtClean="0"/>
              <a:t> faces </a:t>
            </a:r>
            <a:r>
              <a:rPr lang="en-US" dirty="0" err="1" smtClean="0"/>
              <a:t>multifacet</a:t>
            </a:r>
            <a:r>
              <a:rPr lang="en-US" dirty="0" smtClean="0"/>
              <a:t> problems to identify best possible solution to their problems. OR aims to help the executives to obtain optimal solution with the use of OR techniques. It also helps the decision maker to improve his creative and judicious capabilities, </a:t>
            </a:r>
            <a:r>
              <a:rPr lang="en-US" dirty="0" err="1" smtClean="0"/>
              <a:t>analyse</a:t>
            </a:r>
            <a:r>
              <a:rPr lang="en-US" dirty="0" smtClean="0"/>
              <a:t> and understand the problem situation leading to better control, better co-ordination, better systems and finally better decisions.</a:t>
            </a:r>
          </a:p>
          <a:p>
            <a:pPr algn="just">
              <a:lnSpc>
                <a:spcPct val="150000"/>
              </a:lnSpc>
            </a:pPr>
            <a:r>
              <a:rPr lang="en-US" dirty="0" smtClean="0"/>
              <a:t>(</a:t>
            </a:r>
            <a:r>
              <a:rPr lang="en-US" i="1" dirty="0" smtClean="0"/>
              <a:t>ii</a:t>
            </a:r>
            <a:r>
              <a:rPr lang="en-US" dirty="0" smtClean="0"/>
              <a:t>) </a:t>
            </a:r>
            <a:r>
              <a:rPr lang="en-US" b="1" dirty="0" smtClean="0"/>
              <a:t>Scientific Approach. </a:t>
            </a:r>
            <a:endParaRPr lang="en-US" b="1" dirty="0" smtClean="0"/>
          </a:p>
          <a:p>
            <a:pPr marL="357188" algn="just">
              <a:lnSpc>
                <a:spcPct val="150000"/>
              </a:lnSpc>
            </a:pPr>
            <a:r>
              <a:rPr lang="en-US" dirty="0" smtClean="0"/>
              <a:t>OR </a:t>
            </a:r>
            <a:r>
              <a:rPr lang="en-US" dirty="0" smtClean="0"/>
              <a:t>applies scientific methods, techniques and tools for the purpose of analysis and solution of the complex problems. In this approach there is no place for guess work and the person bias of the decision maker.</a:t>
            </a:r>
          </a:p>
          <a:p>
            <a:pPr algn="just">
              <a:lnSpc>
                <a:spcPct val="150000"/>
              </a:lnSpc>
            </a:pPr>
            <a:endParaRPr lang="en-US" dirty="0"/>
          </a:p>
        </p:txBody>
      </p:sp>
    </p:spTree>
    <p:extLst>
      <p:ext uri="{BB962C8B-B14F-4D97-AF65-F5344CB8AC3E}">
        <p14:creationId xmlns:p14="http://schemas.microsoft.com/office/powerpoint/2010/main" val="29168575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76200"/>
            <a:ext cx="8610600" cy="7571303"/>
          </a:xfrm>
          <a:prstGeom prst="rect">
            <a:avLst/>
          </a:prstGeom>
          <a:noFill/>
        </p:spPr>
        <p:txBody>
          <a:bodyPr wrap="square" rtlCol="0">
            <a:spAutoFit/>
          </a:bodyPr>
          <a:lstStyle/>
          <a:p>
            <a:pPr algn="just">
              <a:lnSpc>
                <a:spcPct val="150000"/>
              </a:lnSpc>
            </a:pPr>
            <a:r>
              <a:rPr lang="en-US" i="1" dirty="0" smtClean="0"/>
              <a:t>iii</a:t>
            </a:r>
            <a:r>
              <a:rPr lang="en-US" dirty="0" smtClean="0"/>
              <a:t>) </a:t>
            </a:r>
            <a:r>
              <a:rPr lang="en-US" b="1" dirty="0" smtClean="0"/>
              <a:t>Inter-disciplinary Team Approach. </a:t>
            </a:r>
            <a:endParaRPr lang="en-US" b="1" dirty="0" smtClean="0"/>
          </a:p>
          <a:p>
            <a:pPr marL="357188" algn="just">
              <a:lnSpc>
                <a:spcPct val="150000"/>
              </a:lnSpc>
            </a:pPr>
            <a:r>
              <a:rPr lang="en-US" dirty="0" smtClean="0"/>
              <a:t>Basically </a:t>
            </a:r>
            <a:r>
              <a:rPr lang="en-US" dirty="0" smtClean="0"/>
              <a:t>the industrial problems are of </a:t>
            </a:r>
            <a:r>
              <a:rPr lang="en-US" dirty="0" smtClean="0"/>
              <a:t>complex nature </a:t>
            </a:r>
            <a:r>
              <a:rPr lang="en-US" dirty="0" smtClean="0"/>
              <a:t>and therefore require a team effort to handle it. This team comprises of scientist/mathematician and </a:t>
            </a:r>
            <a:r>
              <a:rPr lang="en-US" dirty="0" err="1" smtClean="0"/>
              <a:t>technocrates</a:t>
            </a:r>
            <a:r>
              <a:rPr lang="en-US" dirty="0" smtClean="0"/>
              <a:t>. Who jointly use the OR tools to obtain a optimal solution of the problem. The tries to </a:t>
            </a:r>
            <a:r>
              <a:rPr lang="en-US" dirty="0" err="1" smtClean="0"/>
              <a:t>analyse</a:t>
            </a:r>
            <a:r>
              <a:rPr lang="en-US" dirty="0" smtClean="0"/>
              <a:t> the cause and effect relationship between various parameters of the problem and evaluates the outcome of various alternative strategies.</a:t>
            </a:r>
          </a:p>
          <a:p>
            <a:pPr algn="just">
              <a:lnSpc>
                <a:spcPct val="150000"/>
              </a:lnSpc>
            </a:pPr>
            <a:r>
              <a:rPr lang="en-US" dirty="0" smtClean="0"/>
              <a:t>(</a:t>
            </a:r>
            <a:r>
              <a:rPr lang="en-US" i="1" dirty="0" smtClean="0"/>
              <a:t>iv</a:t>
            </a:r>
            <a:r>
              <a:rPr lang="en-US" dirty="0" smtClean="0"/>
              <a:t>) </a:t>
            </a:r>
            <a:r>
              <a:rPr lang="en-US" b="1" dirty="0" smtClean="0"/>
              <a:t>System Approach. </a:t>
            </a:r>
            <a:endParaRPr lang="en-US" b="1" dirty="0" smtClean="0"/>
          </a:p>
          <a:p>
            <a:pPr marL="357188" algn="just">
              <a:lnSpc>
                <a:spcPct val="150000"/>
              </a:lnSpc>
            </a:pPr>
            <a:r>
              <a:rPr lang="en-US" dirty="0" smtClean="0"/>
              <a:t>The </a:t>
            </a:r>
            <a:r>
              <a:rPr lang="en-US" dirty="0" smtClean="0"/>
              <a:t>main aim of the system approach is to trace for each proposal all significant and indirect effects on all sub-system on a system and to evaluate each action in terms of effects for the system as a whole. The interrelationship and interaction of each sub-system can be handled with the help of mathematical/analytical models of OR to obtain acceptable solution.</a:t>
            </a:r>
          </a:p>
          <a:p>
            <a:pPr algn="just">
              <a:lnSpc>
                <a:spcPct val="150000"/>
              </a:lnSpc>
            </a:pPr>
            <a:r>
              <a:rPr lang="en-US" dirty="0" smtClean="0"/>
              <a:t>(</a:t>
            </a:r>
            <a:r>
              <a:rPr lang="en-US" i="1" dirty="0" smtClean="0"/>
              <a:t>v</a:t>
            </a:r>
            <a:r>
              <a:rPr lang="en-US" dirty="0" smtClean="0"/>
              <a:t>) </a:t>
            </a:r>
            <a:r>
              <a:rPr lang="en-US" b="1" dirty="0" smtClean="0"/>
              <a:t>Use of Computers. </a:t>
            </a:r>
            <a:endParaRPr lang="en-US" b="1" dirty="0" smtClean="0"/>
          </a:p>
          <a:p>
            <a:pPr marL="357188" algn="just">
              <a:lnSpc>
                <a:spcPct val="150000"/>
              </a:lnSpc>
            </a:pPr>
            <a:r>
              <a:rPr lang="en-US" dirty="0" smtClean="0"/>
              <a:t>The </a:t>
            </a:r>
            <a:r>
              <a:rPr lang="en-US" dirty="0" smtClean="0"/>
              <a:t>models of OR need lot of computation and therefore, the use of computers becomes necessary. With the use of computers it is possible to handle complex problems requiring large amount of calculations. </a:t>
            </a:r>
          </a:p>
          <a:p>
            <a:pPr algn="just">
              <a:lnSpc>
                <a:spcPct val="150000"/>
              </a:lnSpc>
            </a:pPr>
            <a:r>
              <a:rPr lang="en-US" dirty="0" smtClean="0"/>
              <a:t> </a:t>
            </a:r>
          </a:p>
          <a:p>
            <a:pPr algn="just">
              <a:lnSpc>
                <a:spcPct val="150000"/>
              </a:lnSpc>
            </a:pPr>
            <a:endParaRPr lang="en-US" dirty="0"/>
          </a:p>
        </p:txBody>
      </p:sp>
    </p:spTree>
    <p:extLst>
      <p:ext uri="{BB962C8B-B14F-4D97-AF65-F5344CB8AC3E}">
        <p14:creationId xmlns:p14="http://schemas.microsoft.com/office/powerpoint/2010/main" val="36143802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82000" cy="6232475"/>
          </a:xfrm>
          <a:prstGeom prst="rect">
            <a:avLst/>
          </a:prstGeom>
        </p:spPr>
        <p:txBody>
          <a:bodyPr wrap="square">
            <a:spAutoFit/>
          </a:bodyPr>
          <a:lstStyle/>
          <a:p>
            <a:pPr algn="just">
              <a:lnSpc>
                <a:spcPct val="150000"/>
              </a:lnSpc>
            </a:pPr>
            <a:r>
              <a:rPr lang="en-US" sz="3200" b="1" dirty="0" smtClean="0"/>
              <a:t>Limitations of Operations Research</a:t>
            </a:r>
            <a:endParaRPr lang="en-US" sz="3200" dirty="0" smtClean="0"/>
          </a:p>
          <a:p>
            <a:pPr algn="just">
              <a:lnSpc>
                <a:spcPct val="150000"/>
              </a:lnSpc>
            </a:pPr>
            <a:r>
              <a:rPr lang="en-US" dirty="0" smtClean="0"/>
              <a:t>OR has some limitations however, these are related to the problem of model building and the time and money factors involved in application rather than its practical utility. Some of them are as follows: </a:t>
            </a:r>
          </a:p>
          <a:p>
            <a:pPr marL="400050" indent="-400050" algn="just">
              <a:lnSpc>
                <a:spcPct val="150000"/>
              </a:lnSpc>
              <a:buAutoNum type="romanLcParenBoth"/>
            </a:pPr>
            <a:r>
              <a:rPr lang="en-US" b="1" dirty="0" smtClean="0"/>
              <a:t>Magnitude </a:t>
            </a:r>
            <a:r>
              <a:rPr lang="en-US" b="1" dirty="0" smtClean="0"/>
              <a:t>of Computation. </a:t>
            </a:r>
            <a:endParaRPr lang="en-US" b="1" dirty="0" smtClean="0"/>
          </a:p>
          <a:p>
            <a:pPr marL="357188" algn="just">
              <a:lnSpc>
                <a:spcPct val="150000"/>
              </a:lnSpc>
            </a:pPr>
            <a:r>
              <a:rPr lang="en-US" dirty="0" smtClean="0"/>
              <a:t>Operations </a:t>
            </a:r>
            <a:r>
              <a:rPr lang="en-US" dirty="0" smtClean="0"/>
              <a:t>research models try to find out optimal solution taking into account all the factors. These factors are enormous and expressing them in quantity and establishing relationships among these require voluminous calculations which can be handled by computers. </a:t>
            </a:r>
          </a:p>
          <a:p>
            <a:pPr algn="just">
              <a:lnSpc>
                <a:spcPct val="150000"/>
              </a:lnSpc>
            </a:pPr>
            <a:r>
              <a:rPr lang="en-US" dirty="0" smtClean="0"/>
              <a:t>(</a:t>
            </a:r>
            <a:r>
              <a:rPr lang="en-US" i="1" dirty="0" smtClean="0"/>
              <a:t>ii</a:t>
            </a:r>
            <a:r>
              <a:rPr lang="en-US" dirty="0" smtClean="0"/>
              <a:t>) </a:t>
            </a:r>
            <a:r>
              <a:rPr lang="en-US" b="1" dirty="0" smtClean="0"/>
              <a:t>Non-Quantifiable Factors. </a:t>
            </a:r>
            <a:endParaRPr lang="en-US" b="1" dirty="0" smtClean="0"/>
          </a:p>
          <a:p>
            <a:pPr marL="357188" algn="just">
              <a:lnSpc>
                <a:spcPct val="150000"/>
              </a:lnSpc>
            </a:pPr>
            <a:r>
              <a:rPr lang="en-US" dirty="0" smtClean="0"/>
              <a:t>OR </a:t>
            </a:r>
            <a:r>
              <a:rPr lang="en-US" dirty="0" smtClean="0"/>
              <a:t>provides solution only when all elements related to a problem can be quantified. All relevant variables do not lend themselves to quantification. Factors which cannot be quantified, find no place in OR study. Models in OR do not take into account </a:t>
            </a:r>
            <a:r>
              <a:rPr lang="en-US" dirty="0" err="1" smtClean="0"/>
              <a:t>qualititative</a:t>
            </a:r>
            <a:r>
              <a:rPr lang="en-US" dirty="0" smtClean="0"/>
              <a:t> factors or emotional factors which may be quite important. </a:t>
            </a:r>
          </a:p>
        </p:txBody>
      </p:sp>
    </p:spTree>
    <p:extLst>
      <p:ext uri="{BB962C8B-B14F-4D97-AF65-F5344CB8AC3E}">
        <p14:creationId xmlns:p14="http://schemas.microsoft.com/office/powerpoint/2010/main" val="40922486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763000" cy="6324808"/>
          </a:xfrm>
          <a:prstGeom prst="rect">
            <a:avLst/>
          </a:prstGeom>
        </p:spPr>
        <p:txBody>
          <a:bodyPr wrap="square">
            <a:spAutoFit/>
          </a:bodyPr>
          <a:lstStyle/>
          <a:p>
            <a:pPr algn="just">
              <a:lnSpc>
                <a:spcPct val="150000"/>
              </a:lnSpc>
            </a:pPr>
            <a:r>
              <a:rPr lang="en-US" dirty="0" smtClean="0"/>
              <a:t>(</a:t>
            </a:r>
            <a:r>
              <a:rPr lang="en-US" i="1" dirty="0" smtClean="0"/>
              <a:t>iii</a:t>
            </a:r>
            <a:r>
              <a:rPr lang="en-US" dirty="0" smtClean="0"/>
              <a:t>) </a:t>
            </a:r>
            <a:r>
              <a:rPr lang="en-US" b="1" dirty="0" smtClean="0"/>
              <a:t>Distance between User and Analyst. </a:t>
            </a:r>
            <a:endParaRPr lang="en-US" b="1" dirty="0" smtClean="0"/>
          </a:p>
          <a:p>
            <a:pPr marL="357188" algn="just">
              <a:lnSpc>
                <a:spcPct val="150000"/>
              </a:lnSpc>
            </a:pPr>
            <a:r>
              <a:rPr lang="en-US" dirty="0" smtClean="0"/>
              <a:t>OR </a:t>
            </a:r>
            <a:r>
              <a:rPr lang="en-US" dirty="0" smtClean="0"/>
              <a:t>being specialist’s job requires a mathematician or statistician, who might not be aware of the business problems. Similarly, a manager fails to understand the complex working of OR. Thus there is a gap between the two. Management itself may offer a lot of resistance due to conventional thinking. </a:t>
            </a:r>
          </a:p>
          <a:p>
            <a:pPr algn="just">
              <a:lnSpc>
                <a:spcPct val="150000"/>
              </a:lnSpc>
            </a:pPr>
            <a:r>
              <a:rPr lang="en-US" dirty="0" smtClean="0"/>
              <a:t>(</a:t>
            </a:r>
            <a:r>
              <a:rPr lang="en-US" i="1" dirty="0" smtClean="0"/>
              <a:t>iv</a:t>
            </a:r>
            <a:r>
              <a:rPr lang="en-US" dirty="0" smtClean="0"/>
              <a:t>) </a:t>
            </a:r>
            <a:r>
              <a:rPr lang="en-US" b="1" dirty="0" smtClean="0"/>
              <a:t>Time and Money Costs. </a:t>
            </a:r>
            <a:endParaRPr lang="en-US" b="1" dirty="0" smtClean="0"/>
          </a:p>
          <a:p>
            <a:pPr marL="357188" algn="just">
              <a:lnSpc>
                <a:spcPct val="150000"/>
              </a:lnSpc>
            </a:pPr>
            <a:r>
              <a:rPr lang="en-US" dirty="0" smtClean="0"/>
              <a:t>When </a:t>
            </a:r>
            <a:r>
              <a:rPr lang="en-US" dirty="0" smtClean="0"/>
              <a:t>basic data are subjected to frequent changes, incorporating  them into the OR models is a costly proposition. Moreover, a fairly good solution at present may be more desirable than a perfect OR solution available after sometime. The computational time increases depending upon the size of the problem and accuracy of results desired. </a:t>
            </a:r>
          </a:p>
          <a:p>
            <a:pPr algn="just">
              <a:lnSpc>
                <a:spcPct val="150000"/>
              </a:lnSpc>
            </a:pPr>
            <a:r>
              <a:rPr lang="en-US" dirty="0" smtClean="0"/>
              <a:t>(</a:t>
            </a:r>
            <a:r>
              <a:rPr lang="en-US" i="1" dirty="0" smtClean="0"/>
              <a:t>v</a:t>
            </a:r>
            <a:r>
              <a:rPr lang="en-US" dirty="0" smtClean="0"/>
              <a:t>) </a:t>
            </a:r>
            <a:r>
              <a:rPr lang="en-US" b="1" dirty="0" smtClean="0"/>
              <a:t>Implementation. </a:t>
            </a:r>
            <a:endParaRPr lang="en-US" b="1" dirty="0" smtClean="0"/>
          </a:p>
          <a:p>
            <a:pPr marL="357188" algn="just">
              <a:lnSpc>
                <a:spcPct val="150000"/>
              </a:lnSpc>
            </a:pPr>
            <a:r>
              <a:rPr lang="en-US" dirty="0" smtClean="0"/>
              <a:t>Implementation </a:t>
            </a:r>
            <a:r>
              <a:rPr lang="en-US" dirty="0" smtClean="0"/>
              <a:t>of any decision is a delicate task. It must take into account  the complexities of human relations and </a:t>
            </a:r>
            <a:r>
              <a:rPr lang="en-US" dirty="0" err="1" smtClean="0"/>
              <a:t>behaviour</a:t>
            </a:r>
            <a:r>
              <a:rPr lang="en-US" dirty="0" smtClean="0"/>
              <a:t>. Sometimes, resistance is offered due to psychological factors which may not have any bearing on the problem as well as its solution.</a:t>
            </a:r>
            <a:endParaRPr lang="en-US" dirty="0"/>
          </a:p>
        </p:txBody>
      </p:sp>
    </p:spTree>
    <p:extLst>
      <p:ext uri="{BB962C8B-B14F-4D97-AF65-F5344CB8AC3E}">
        <p14:creationId xmlns:p14="http://schemas.microsoft.com/office/powerpoint/2010/main" val="6665625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457200"/>
            <a:ext cx="7736575" cy="819375"/>
          </a:xfrm>
          <a:prstGeom prst="rect">
            <a:avLst/>
          </a:prstGeom>
        </p:spPr>
      </p:pic>
      <p:pic>
        <p:nvPicPr>
          <p:cNvPr id="3" name="Picture 2"/>
          <p:cNvPicPr>
            <a:picLocks noChangeAspect="1"/>
          </p:cNvPicPr>
          <p:nvPr/>
        </p:nvPicPr>
        <p:blipFill>
          <a:blip r:embed="rId3"/>
          <a:stretch>
            <a:fillRect/>
          </a:stretch>
        </p:blipFill>
        <p:spPr>
          <a:xfrm>
            <a:off x="762000" y="1447800"/>
            <a:ext cx="7736575" cy="3956719"/>
          </a:xfrm>
          <a:prstGeom prst="rect">
            <a:avLst/>
          </a:prstGeom>
        </p:spPr>
      </p:pic>
    </p:spTree>
    <p:extLst>
      <p:ext uri="{BB962C8B-B14F-4D97-AF65-F5344CB8AC3E}">
        <p14:creationId xmlns:p14="http://schemas.microsoft.com/office/powerpoint/2010/main" val="7103377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4750788" cy="461665"/>
          </a:xfrm>
          <a:prstGeom prst="rect">
            <a:avLst/>
          </a:prstGeom>
        </p:spPr>
        <p:txBody>
          <a:bodyPr wrap="none">
            <a:spAutoFit/>
          </a:bodyPr>
          <a:lstStyle/>
          <a:p>
            <a:r>
              <a:rPr lang="en-US" sz="2400" b="1" dirty="0" smtClean="0"/>
              <a:t>The Origins of Operations Research.</a:t>
            </a:r>
            <a:endParaRPr lang="en-US" sz="2400" dirty="0"/>
          </a:p>
        </p:txBody>
      </p:sp>
      <p:sp>
        <p:nvSpPr>
          <p:cNvPr id="3" name="TextBox 2"/>
          <p:cNvSpPr txBox="1"/>
          <p:nvPr/>
        </p:nvSpPr>
        <p:spPr>
          <a:xfrm>
            <a:off x="685800" y="1066800"/>
            <a:ext cx="8001000" cy="3323987"/>
          </a:xfrm>
          <a:prstGeom prst="rect">
            <a:avLst/>
          </a:prstGeom>
          <a:noFill/>
        </p:spPr>
        <p:txBody>
          <a:bodyPr wrap="square" rtlCol="0">
            <a:spAutoFit/>
          </a:bodyPr>
          <a:lstStyle/>
          <a:p>
            <a:pPr algn="just">
              <a:lnSpc>
                <a:spcPct val="150000"/>
              </a:lnSpc>
            </a:pPr>
            <a:r>
              <a:rPr lang="en-US" sz="2000" dirty="0" smtClean="0"/>
              <a:t>The formal activities of Operations Research (OR) were initiated in England during World War II when a team of British scientists set out to make decisions regarding the best utilization of war material. Following the end of the war, the ideas advanced in military operations were adapted to improve efficiency and productivity in the civilian sector. Today, OR is a dominant </a:t>
            </a:r>
            <a:r>
              <a:rPr lang="en-US" sz="2000" b="1" i="1" dirty="0" smtClean="0"/>
              <a:t>decision making tool.</a:t>
            </a:r>
            <a:endParaRPr lang="en-US" sz="2000" dirty="0" smtClean="0"/>
          </a:p>
          <a:p>
            <a:pPr algn="just">
              <a:lnSpc>
                <a:spcPct val="150000"/>
              </a:lnSpc>
            </a:pPr>
            <a:endParaRPr lang="en-US" sz="2000" dirty="0"/>
          </a:p>
        </p:txBody>
      </p:sp>
    </p:spTree>
    <p:extLst>
      <p:ext uri="{BB962C8B-B14F-4D97-AF65-F5344CB8AC3E}">
        <p14:creationId xmlns:p14="http://schemas.microsoft.com/office/powerpoint/2010/main" val="42943301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457200"/>
            <a:ext cx="7563690" cy="3460782"/>
          </a:xfrm>
          <a:prstGeom prst="rect">
            <a:avLst/>
          </a:prstGeom>
        </p:spPr>
      </p:pic>
    </p:spTree>
    <p:extLst>
      <p:ext uri="{BB962C8B-B14F-4D97-AF65-F5344CB8AC3E}">
        <p14:creationId xmlns:p14="http://schemas.microsoft.com/office/powerpoint/2010/main" val="31759483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5800" y="609600"/>
            <a:ext cx="7696200" cy="4539698"/>
          </a:xfrm>
          <a:prstGeom prst="rect">
            <a:avLst/>
          </a:prstGeom>
        </p:spPr>
      </p:pic>
    </p:spTree>
    <p:extLst>
      <p:ext uri="{BB962C8B-B14F-4D97-AF65-F5344CB8AC3E}">
        <p14:creationId xmlns:p14="http://schemas.microsoft.com/office/powerpoint/2010/main" val="24161557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762000"/>
            <a:ext cx="7909459" cy="4366407"/>
          </a:xfrm>
          <a:prstGeom prst="rect">
            <a:avLst/>
          </a:prstGeom>
        </p:spPr>
      </p:pic>
    </p:spTree>
    <p:extLst>
      <p:ext uri="{BB962C8B-B14F-4D97-AF65-F5344CB8AC3E}">
        <p14:creationId xmlns:p14="http://schemas.microsoft.com/office/powerpoint/2010/main" val="23816464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38200" y="685800"/>
            <a:ext cx="7779796" cy="4786876"/>
          </a:xfrm>
          <a:prstGeom prst="rect">
            <a:avLst/>
          </a:prstGeom>
        </p:spPr>
      </p:pic>
    </p:spTree>
    <p:extLst>
      <p:ext uri="{BB962C8B-B14F-4D97-AF65-F5344CB8AC3E}">
        <p14:creationId xmlns:p14="http://schemas.microsoft.com/office/powerpoint/2010/main" val="7295247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304800"/>
            <a:ext cx="7477248" cy="948750"/>
          </a:xfrm>
          <a:prstGeom prst="rect">
            <a:avLst/>
          </a:prstGeom>
        </p:spPr>
      </p:pic>
      <p:pic>
        <p:nvPicPr>
          <p:cNvPr id="3" name="Picture 2"/>
          <p:cNvPicPr>
            <a:picLocks noChangeAspect="1"/>
          </p:cNvPicPr>
          <p:nvPr/>
        </p:nvPicPr>
        <p:blipFill>
          <a:blip r:embed="rId3"/>
          <a:stretch>
            <a:fillRect/>
          </a:stretch>
        </p:blipFill>
        <p:spPr>
          <a:xfrm>
            <a:off x="914400" y="1524000"/>
            <a:ext cx="7477248" cy="4538907"/>
          </a:xfrm>
          <a:prstGeom prst="rect">
            <a:avLst/>
          </a:prstGeom>
        </p:spPr>
      </p:pic>
    </p:spTree>
    <p:extLst>
      <p:ext uri="{BB962C8B-B14F-4D97-AF65-F5344CB8AC3E}">
        <p14:creationId xmlns:p14="http://schemas.microsoft.com/office/powerpoint/2010/main" val="40504282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1000" y="0"/>
            <a:ext cx="7606911" cy="733125"/>
          </a:xfrm>
          <a:prstGeom prst="rect">
            <a:avLst/>
          </a:prstGeom>
        </p:spPr>
      </p:pic>
      <p:pic>
        <p:nvPicPr>
          <p:cNvPr id="3" name="Picture 2"/>
          <p:cNvPicPr>
            <a:picLocks noChangeAspect="1"/>
          </p:cNvPicPr>
          <p:nvPr/>
        </p:nvPicPr>
        <p:blipFill>
          <a:blip r:embed="rId3"/>
          <a:stretch>
            <a:fillRect/>
          </a:stretch>
        </p:blipFill>
        <p:spPr>
          <a:xfrm>
            <a:off x="380999" y="685800"/>
            <a:ext cx="7606911" cy="2199375"/>
          </a:xfrm>
          <a:prstGeom prst="rect">
            <a:avLst/>
          </a:prstGeom>
        </p:spPr>
      </p:pic>
      <p:pic>
        <p:nvPicPr>
          <p:cNvPr id="4" name="Picture 3"/>
          <p:cNvPicPr>
            <a:picLocks noChangeAspect="1"/>
          </p:cNvPicPr>
          <p:nvPr/>
        </p:nvPicPr>
        <p:blipFill>
          <a:blip r:embed="rId4"/>
          <a:stretch>
            <a:fillRect/>
          </a:stretch>
        </p:blipFill>
        <p:spPr>
          <a:xfrm>
            <a:off x="380998" y="2971800"/>
            <a:ext cx="7606911" cy="3517274"/>
          </a:xfrm>
          <a:prstGeom prst="rect">
            <a:avLst/>
          </a:prstGeom>
        </p:spPr>
      </p:pic>
    </p:spTree>
    <p:extLst>
      <p:ext uri="{BB962C8B-B14F-4D97-AF65-F5344CB8AC3E}">
        <p14:creationId xmlns:p14="http://schemas.microsoft.com/office/powerpoint/2010/main" val="20944529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5800" y="304800"/>
            <a:ext cx="7995901" cy="5994376"/>
          </a:xfrm>
          <a:prstGeom prst="rect">
            <a:avLst/>
          </a:prstGeom>
        </p:spPr>
      </p:pic>
    </p:spTree>
    <p:extLst>
      <p:ext uri="{BB962C8B-B14F-4D97-AF65-F5344CB8AC3E}">
        <p14:creationId xmlns:p14="http://schemas.microsoft.com/office/powerpoint/2010/main" val="36571404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9600" y="381000"/>
            <a:ext cx="5921289" cy="722344"/>
          </a:xfrm>
          <a:prstGeom prst="rect">
            <a:avLst/>
          </a:prstGeom>
        </p:spPr>
      </p:pic>
      <p:pic>
        <p:nvPicPr>
          <p:cNvPr id="3" name="Picture 2"/>
          <p:cNvPicPr>
            <a:picLocks noChangeAspect="1"/>
          </p:cNvPicPr>
          <p:nvPr/>
        </p:nvPicPr>
        <p:blipFill>
          <a:blip r:embed="rId3"/>
          <a:stretch>
            <a:fillRect/>
          </a:stretch>
        </p:blipFill>
        <p:spPr>
          <a:xfrm>
            <a:off x="578893" y="1295401"/>
            <a:ext cx="7520469" cy="1981200"/>
          </a:xfrm>
          <a:prstGeom prst="rect">
            <a:avLst/>
          </a:prstGeom>
        </p:spPr>
      </p:pic>
      <p:pic>
        <p:nvPicPr>
          <p:cNvPr id="4" name="Picture 3"/>
          <p:cNvPicPr>
            <a:picLocks noChangeAspect="1"/>
          </p:cNvPicPr>
          <p:nvPr/>
        </p:nvPicPr>
        <p:blipFill>
          <a:blip r:embed="rId4"/>
          <a:stretch>
            <a:fillRect/>
          </a:stretch>
        </p:blipFill>
        <p:spPr>
          <a:xfrm>
            <a:off x="609600" y="3657600"/>
            <a:ext cx="6612826" cy="797813"/>
          </a:xfrm>
          <a:prstGeom prst="rect">
            <a:avLst/>
          </a:prstGeom>
        </p:spPr>
      </p:pic>
      <p:pic>
        <p:nvPicPr>
          <p:cNvPr id="5" name="Picture 4"/>
          <p:cNvPicPr>
            <a:picLocks noChangeAspect="1"/>
          </p:cNvPicPr>
          <p:nvPr/>
        </p:nvPicPr>
        <p:blipFill>
          <a:blip r:embed="rId5"/>
          <a:stretch>
            <a:fillRect/>
          </a:stretch>
        </p:blipFill>
        <p:spPr>
          <a:xfrm>
            <a:off x="622113" y="4572000"/>
            <a:ext cx="7434027" cy="1671094"/>
          </a:xfrm>
          <a:prstGeom prst="rect">
            <a:avLst/>
          </a:prstGeom>
        </p:spPr>
      </p:pic>
    </p:spTree>
    <p:extLst>
      <p:ext uri="{BB962C8B-B14F-4D97-AF65-F5344CB8AC3E}">
        <p14:creationId xmlns:p14="http://schemas.microsoft.com/office/powerpoint/2010/main" val="11778188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04800" y="457200"/>
            <a:ext cx="8408276" cy="3048000"/>
          </a:xfrm>
          <a:prstGeom prst="rect">
            <a:avLst/>
          </a:prstGeom>
          <a:noFill/>
          <a:ln w="9525">
            <a:noFill/>
            <a:miter lim="800000"/>
            <a:headEnd/>
            <a:tailEnd/>
          </a:ln>
          <a:effectLst/>
        </p:spPr>
      </p:pic>
    </p:spTree>
    <p:extLst>
      <p:ext uri="{BB962C8B-B14F-4D97-AF65-F5344CB8AC3E}">
        <p14:creationId xmlns:p14="http://schemas.microsoft.com/office/powerpoint/2010/main" val="28336239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1304" t="31250" r="45899" b="12500"/>
          <a:stretch/>
        </p:blipFill>
        <p:spPr>
          <a:xfrm>
            <a:off x="1066800" y="381000"/>
            <a:ext cx="6400800" cy="6172200"/>
          </a:xfrm>
          <a:prstGeom prst="rect">
            <a:avLst/>
          </a:prstGeom>
        </p:spPr>
      </p:pic>
    </p:spTree>
    <p:extLst>
      <p:ext uri="{BB962C8B-B14F-4D97-AF65-F5344CB8AC3E}">
        <p14:creationId xmlns:p14="http://schemas.microsoft.com/office/powerpoint/2010/main" val="2247739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1000" y="304801"/>
            <a:ext cx="8534400" cy="4114800"/>
          </a:xfrm>
          <a:prstGeom prst="rect">
            <a:avLst/>
          </a:prstGeom>
        </p:spPr>
      </p:pic>
      <p:pic>
        <p:nvPicPr>
          <p:cNvPr id="3" name="Picture 2"/>
          <p:cNvPicPr>
            <a:picLocks noChangeAspect="1"/>
          </p:cNvPicPr>
          <p:nvPr/>
        </p:nvPicPr>
        <p:blipFill>
          <a:blip r:embed="rId3"/>
          <a:stretch>
            <a:fillRect/>
          </a:stretch>
        </p:blipFill>
        <p:spPr>
          <a:xfrm>
            <a:off x="381000" y="4572000"/>
            <a:ext cx="8534400" cy="2059032"/>
          </a:xfrm>
          <a:prstGeom prst="rect">
            <a:avLst/>
          </a:prstGeom>
        </p:spPr>
      </p:pic>
    </p:spTree>
    <p:extLst>
      <p:ext uri="{BB962C8B-B14F-4D97-AF65-F5344CB8AC3E}">
        <p14:creationId xmlns:p14="http://schemas.microsoft.com/office/powerpoint/2010/main" val="41744720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6033" t="5209" r="19546" b="10416"/>
          <a:stretch/>
        </p:blipFill>
        <p:spPr>
          <a:xfrm>
            <a:off x="457200" y="304800"/>
            <a:ext cx="8382000" cy="6172200"/>
          </a:xfrm>
          <a:prstGeom prst="rect">
            <a:avLst/>
          </a:prstGeom>
        </p:spPr>
      </p:pic>
    </p:spTree>
    <p:extLst>
      <p:ext uri="{BB962C8B-B14F-4D97-AF65-F5344CB8AC3E}">
        <p14:creationId xmlns:p14="http://schemas.microsoft.com/office/powerpoint/2010/main" val="24937375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618" t="31250" r="40044" b="14584"/>
          <a:stretch/>
        </p:blipFill>
        <p:spPr>
          <a:xfrm>
            <a:off x="228600" y="381000"/>
            <a:ext cx="8229600" cy="5782962"/>
          </a:xfrm>
          <a:prstGeom prst="rect">
            <a:avLst/>
          </a:prstGeom>
        </p:spPr>
      </p:pic>
    </p:spTree>
    <p:extLst>
      <p:ext uri="{BB962C8B-B14F-4D97-AF65-F5344CB8AC3E}">
        <p14:creationId xmlns:p14="http://schemas.microsoft.com/office/powerpoint/2010/main" val="4298814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1303" t="7292" r="21888" b="7292"/>
          <a:stretch/>
        </p:blipFill>
        <p:spPr>
          <a:xfrm>
            <a:off x="838200" y="228600"/>
            <a:ext cx="7391400" cy="6248400"/>
          </a:xfrm>
          <a:prstGeom prst="rect">
            <a:avLst/>
          </a:prstGeom>
        </p:spPr>
      </p:pic>
    </p:spTree>
    <p:extLst>
      <p:ext uri="{BB962C8B-B14F-4D97-AF65-F5344CB8AC3E}">
        <p14:creationId xmlns:p14="http://schemas.microsoft.com/office/powerpoint/2010/main" val="31752584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6984" t="32292" r="41435" b="15625"/>
          <a:stretch/>
        </p:blipFill>
        <p:spPr>
          <a:xfrm>
            <a:off x="381000" y="380999"/>
            <a:ext cx="8458200" cy="5956479"/>
          </a:xfrm>
          <a:prstGeom prst="rect">
            <a:avLst/>
          </a:prstGeom>
        </p:spPr>
      </p:pic>
    </p:spTree>
    <p:extLst>
      <p:ext uri="{BB962C8B-B14F-4D97-AF65-F5344CB8AC3E}">
        <p14:creationId xmlns:p14="http://schemas.microsoft.com/office/powerpoint/2010/main" val="8000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7203" t="32292" r="41215" b="15625"/>
          <a:stretch/>
        </p:blipFill>
        <p:spPr>
          <a:xfrm>
            <a:off x="533400" y="533400"/>
            <a:ext cx="8229600" cy="5795493"/>
          </a:xfrm>
          <a:prstGeom prst="rect">
            <a:avLst/>
          </a:prstGeom>
        </p:spPr>
      </p:pic>
    </p:spTree>
    <p:extLst>
      <p:ext uri="{BB962C8B-B14F-4D97-AF65-F5344CB8AC3E}">
        <p14:creationId xmlns:p14="http://schemas.microsoft.com/office/powerpoint/2010/main" val="36571451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5800" y="609600"/>
            <a:ext cx="7972166" cy="4953000"/>
          </a:xfrm>
          <a:prstGeom prst="rect">
            <a:avLst/>
          </a:prstGeom>
        </p:spPr>
      </p:pic>
    </p:spTree>
    <p:extLst>
      <p:ext uri="{BB962C8B-B14F-4D97-AF65-F5344CB8AC3E}">
        <p14:creationId xmlns:p14="http://schemas.microsoft.com/office/powerpoint/2010/main" val="13268987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812" y="152400"/>
            <a:ext cx="3976340" cy="646875"/>
          </a:xfrm>
          <a:prstGeom prst="rect">
            <a:avLst/>
          </a:prstGeom>
        </p:spPr>
      </p:pic>
      <p:pic>
        <p:nvPicPr>
          <p:cNvPr id="3" name="Picture 2"/>
          <p:cNvPicPr>
            <a:picLocks noChangeAspect="1"/>
          </p:cNvPicPr>
          <p:nvPr/>
        </p:nvPicPr>
        <p:blipFill>
          <a:blip r:embed="rId3"/>
          <a:stretch>
            <a:fillRect/>
          </a:stretch>
        </p:blipFill>
        <p:spPr>
          <a:xfrm>
            <a:off x="304800" y="1066800"/>
            <a:ext cx="8428112" cy="5153438"/>
          </a:xfrm>
          <a:prstGeom prst="rect">
            <a:avLst/>
          </a:prstGeom>
        </p:spPr>
      </p:pic>
    </p:spTree>
    <p:extLst>
      <p:ext uri="{BB962C8B-B14F-4D97-AF65-F5344CB8AC3E}">
        <p14:creationId xmlns:p14="http://schemas.microsoft.com/office/powerpoint/2010/main" val="20879872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 y="457200"/>
            <a:ext cx="8082343" cy="3460782"/>
          </a:xfrm>
          <a:prstGeom prst="rect">
            <a:avLst/>
          </a:prstGeom>
        </p:spPr>
      </p:pic>
    </p:spTree>
    <p:extLst>
      <p:ext uri="{BB962C8B-B14F-4D97-AF65-F5344CB8AC3E}">
        <p14:creationId xmlns:p14="http://schemas.microsoft.com/office/powerpoint/2010/main" val="24522553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0" y="304800"/>
            <a:ext cx="7823017" cy="4689844"/>
          </a:xfrm>
          <a:prstGeom prst="rect">
            <a:avLst/>
          </a:prstGeom>
        </p:spPr>
      </p:pic>
    </p:spTree>
    <p:extLst>
      <p:ext uri="{BB962C8B-B14F-4D97-AF65-F5344CB8AC3E}">
        <p14:creationId xmlns:p14="http://schemas.microsoft.com/office/powerpoint/2010/main" val="13034968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9600" y="533400"/>
            <a:ext cx="5181600" cy="5325938"/>
          </a:xfrm>
          <a:prstGeom prst="rect">
            <a:avLst/>
          </a:prstGeom>
        </p:spPr>
      </p:pic>
      <p:pic>
        <p:nvPicPr>
          <p:cNvPr id="3" name="Picture 2"/>
          <p:cNvPicPr>
            <a:picLocks noChangeAspect="1"/>
          </p:cNvPicPr>
          <p:nvPr/>
        </p:nvPicPr>
        <p:blipFill>
          <a:blip r:embed="rId3"/>
          <a:stretch>
            <a:fillRect/>
          </a:stretch>
        </p:blipFill>
        <p:spPr>
          <a:xfrm>
            <a:off x="5791200" y="749025"/>
            <a:ext cx="2982255" cy="5110313"/>
          </a:xfrm>
          <a:prstGeom prst="rect">
            <a:avLst/>
          </a:prstGeom>
        </p:spPr>
      </p:pic>
    </p:spTree>
    <p:extLst>
      <p:ext uri="{BB962C8B-B14F-4D97-AF65-F5344CB8AC3E}">
        <p14:creationId xmlns:p14="http://schemas.microsoft.com/office/powerpoint/2010/main" val="1275784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1095" y="228600"/>
            <a:ext cx="7909458" cy="2371875"/>
          </a:xfrm>
          <a:prstGeom prst="rect">
            <a:avLst/>
          </a:prstGeom>
        </p:spPr>
      </p:pic>
      <p:pic>
        <p:nvPicPr>
          <p:cNvPr id="3" name="Picture 2"/>
          <p:cNvPicPr>
            <a:picLocks noChangeAspect="1"/>
          </p:cNvPicPr>
          <p:nvPr/>
        </p:nvPicPr>
        <p:blipFill>
          <a:blip r:embed="rId3"/>
          <a:stretch>
            <a:fillRect/>
          </a:stretch>
        </p:blipFill>
        <p:spPr>
          <a:xfrm>
            <a:off x="241094" y="2761125"/>
            <a:ext cx="7909459" cy="3715875"/>
          </a:xfrm>
          <a:prstGeom prst="rect">
            <a:avLst/>
          </a:prstGeom>
        </p:spPr>
      </p:pic>
    </p:spTree>
    <p:extLst>
      <p:ext uri="{BB962C8B-B14F-4D97-AF65-F5344CB8AC3E}">
        <p14:creationId xmlns:p14="http://schemas.microsoft.com/office/powerpoint/2010/main" val="4870877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381000"/>
            <a:ext cx="7088258" cy="5347501"/>
          </a:xfrm>
          <a:prstGeom prst="rect">
            <a:avLst/>
          </a:prstGeom>
        </p:spPr>
      </p:pic>
    </p:spTree>
    <p:extLst>
      <p:ext uri="{BB962C8B-B14F-4D97-AF65-F5344CB8AC3E}">
        <p14:creationId xmlns:p14="http://schemas.microsoft.com/office/powerpoint/2010/main" val="385749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38200" y="228600"/>
            <a:ext cx="7520469" cy="6328594"/>
          </a:xfrm>
          <a:prstGeom prst="rect">
            <a:avLst/>
          </a:prstGeom>
        </p:spPr>
      </p:pic>
    </p:spTree>
    <p:extLst>
      <p:ext uri="{BB962C8B-B14F-4D97-AF65-F5344CB8AC3E}">
        <p14:creationId xmlns:p14="http://schemas.microsoft.com/office/powerpoint/2010/main" val="10382839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609600"/>
            <a:ext cx="7390806" cy="5175001"/>
          </a:xfrm>
          <a:prstGeom prst="rect">
            <a:avLst/>
          </a:prstGeom>
        </p:spPr>
      </p:pic>
    </p:spTree>
    <p:extLst>
      <p:ext uri="{BB962C8B-B14F-4D97-AF65-F5344CB8AC3E}">
        <p14:creationId xmlns:p14="http://schemas.microsoft.com/office/powerpoint/2010/main" val="28932624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0" y="609600"/>
            <a:ext cx="8039122" cy="4786876"/>
          </a:xfrm>
          <a:prstGeom prst="rect">
            <a:avLst/>
          </a:prstGeom>
        </p:spPr>
      </p:pic>
    </p:spTree>
    <p:extLst>
      <p:ext uri="{BB962C8B-B14F-4D97-AF65-F5344CB8AC3E}">
        <p14:creationId xmlns:p14="http://schemas.microsoft.com/office/powerpoint/2010/main" val="41306567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43000" y="381000"/>
            <a:ext cx="6872153" cy="690000"/>
          </a:xfrm>
          <a:prstGeom prst="rect">
            <a:avLst/>
          </a:prstGeom>
        </p:spPr>
      </p:pic>
      <p:pic>
        <p:nvPicPr>
          <p:cNvPr id="3" name="Picture 2"/>
          <p:cNvPicPr>
            <a:picLocks noChangeAspect="1"/>
          </p:cNvPicPr>
          <p:nvPr/>
        </p:nvPicPr>
        <p:blipFill>
          <a:blip r:embed="rId3"/>
          <a:stretch>
            <a:fillRect/>
          </a:stretch>
        </p:blipFill>
        <p:spPr>
          <a:xfrm>
            <a:off x="1143000" y="858009"/>
            <a:ext cx="3241582" cy="636094"/>
          </a:xfrm>
          <a:prstGeom prst="rect">
            <a:avLst/>
          </a:prstGeom>
        </p:spPr>
      </p:pic>
      <p:pic>
        <p:nvPicPr>
          <p:cNvPr id="4" name="Picture 3"/>
          <p:cNvPicPr>
            <a:picLocks noChangeAspect="1"/>
          </p:cNvPicPr>
          <p:nvPr/>
        </p:nvPicPr>
        <p:blipFill>
          <a:blip r:embed="rId4"/>
          <a:stretch>
            <a:fillRect/>
          </a:stretch>
        </p:blipFill>
        <p:spPr>
          <a:xfrm>
            <a:off x="1337495" y="1507518"/>
            <a:ext cx="2852592" cy="463594"/>
          </a:xfrm>
          <a:prstGeom prst="rect">
            <a:avLst/>
          </a:prstGeom>
        </p:spPr>
      </p:pic>
      <p:pic>
        <p:nvPicPr>
          <p:cNvPr id="6" name="Picture 5"/>
          <p:cNvPicPr>
            <a:picLocks noChangeAspect="1"/>
          </p:cNvPicPr>
          <p:nvPr/>
        </p:nvPicPr>
        <p:blipFill>
          <a:blip r:embed="rId5"/>
          <a:stretch>
            <a:fillRect/>
          </a:stretch>
        </p:blipFill>
        <p:spPr>
          <a:xfrm>
            <a:off x="494684" y="1984527"/>
            <a:ext cx="7779796" cy="4568673"/>
          </a:xfrm>
          <a:prstGeom prst="rect">
            <a:avLst/>
          </a:prstGeom>
        </p:spPr>
      </p:pic>
    </p:spTree>
    <p:extLst>
      <p:ext uri="{BB962C8B-B14F-4D97-AF65-F5344CB8AC3E}">
        <p14:creationId xmlns:p14="http://schemas.microsoft.com/office/powerpoint/2010/main" val="34819837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0" y="304800"/>
            <a:ext cx="4581435" cy="592969"/>
          </a:xfrm>
          <a:prstGeom prst="rect">
            <a:avLst/>
          </a:prstGeom>
        </p:spPr>
      </p:pic>
      <p:pic>
        <p:nvPicPr>
          <p:cNvPr id="3" name="Picture 2"/>
          <p:cNvPicPr>
            <a:picLocks noChangeAspect="1"/>
          </p:cNvPicPr>
          <p:nvPr/>
        </p:nvPicPr>
        <p:blipFill>
          <a:blip r:embed="rId3"/>
          <a:stretch>
            <a:fillRect/>
          </a:stretch>
        </p:blipFill>
        <p:spPr>
          <a:xfrm>
            <a:off x="533400" y="1143000"/>
            <a:ext cx="7823017" cy="2231719"/>
          </a:xfrm>
          <a:prstGeom prst="rect">
            <a:avLst/>
          </a:prstGeom>
        </p:spPr>
      </p:pic>
    </p:spTree>
    <p:extLst>
      <p:ext uri="{BB962C8B-B14F-4D97-AF65-F5344CB8AC3E}">
        <p14:creationId xmlns:p14="http://schemas.microsoft.com/office/powerpoint/2010/main" val="3465846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1000" y="304800"/>
            <a:ext cx="2204275" cy="431250"/>
          </a:xfrm>
          <a:prstGeom prst="rect">
            <a:avLst/>
          </a:prstGeom>
        </p:spPr>
      </p:pic>
      <p:pic>
        <p:nvPicPr>
          <p:cNvPr id="3" name="Picture 2"/>
          <p:cNvPicPr>
            <a:picLocks noChangeAspect="1"/>
          </p:cNvPicPr>
          <p:nvPr/>
        </p:nvPicPr>
        <p:blipFill>
          <a:blip r:embed="rId3"/>
          <a:stretch>
            <a:fillRect/>
          </a:stretch>
        </p:blipFill>
        <p:spPr>
          <a:xfrm>
            <a:off x="533400" y="990600"/>
            <a:ext cx="7693354" cy="959531"/>
          </a:xfrm>
          <a:prstGeom prst="rect">
            <a:avLst/>
          </a:prstGeom>
        </p:spPr>
      </p:pic>
      <p:pic>
        <p:nvPicPr>
          <p:cNvPr id="4" name="Picture 3"/>
          <p:cNvPicPr>
            <a:picLocks noChangeAspect="1"/>
          </p:cNvPicPr>
          <p:nvPr/>
        </p:nvPicPr>
        <p:blipFill>
          <a:blip r:embed="rId4"/>
          <a:stretch>
            <a:fillRect/>
          </a:stretch>
        </p:blipFill>
        <p:spPr>
          <a:xfrm>
            <a:off x="528637" y="2218968"/>
            <a:ext cx="2506823" cy="431250"/>
          </a:xfrm>
          <a:prstGeom prst="rect">
            <a:avLst/>
          </a:prstGeom>
        </p:spPr>
      </p:pic>
      <p:pic>
        <p:nvPicPr>
          <p:cNvPr id="5" name="Picture 4"/>
          <p:cNvPicPr>
            <a:picLocks noChangeAspect="1"/>
          </p:cNvPicPr>
          <p:nvPr/>
        </p:nvPicPr>
        <p:blipFill>
          <a:blip r:embed="rId5"/>
          <a:stretch>
            <a:fillRect/>
          </a:stretch>
        </p:blipFill>
        <p:spPr>
          <a:xfrm>
            <a:off x="528637" y="2885717"/>
            <a:ext cx="7390806" cy="927188"/>
          </a:xfrm>
          <a:prstGeom prst="rect">
            <a:avLst/>
          </a:prstGeom>
        </p:spPr>
      </p:pic>
      <p:pic>
        <p:nvPicPr>
          <p:cNvPr id="6" name="Picture 5"/>
          <p:cNvPicPr>
            <a:picLocks noChangeAspect="1"/>
          </p:cNvPicPr>
          <p:nvPr/>
        </p:nvPicPr>
        <p:blipFill>
          <a:blip r:embed="rId6"/>
          <a:stretch>
            <a:fillRect/>
          </a:stretch>
        </p:blipFill>
        <p:spPr>
          <a:xfrm>
            <a:off x="528637" y="4048404"/>
            <a:ext cx="2420381" cy="377344"/>
          </a:xfrm>
          <a:prstGeom prst="rect">
            <a:avLst/>
          </a:prstGeom>
        </p:spPr>
      </p:pic>
      <p:pic>
        <p:nvPicPr>
          <p:cNvPr id="7" name="Picture 6"/>
          <p:cNvPicPr>
            <a:picLocks noChangeAspect="1"/>
          </p:cNvPicPr>
          <p:nvPr/>
        </p:nvPicPr>
        <p:blipFill>
          <a:blip r:embed="rId7"/>
          <a:stretch>
            <a:fillRect/>
          </a:stretch>
        </p:blipFill>
        <p:spPr>
          <a:xfrm>
            <a:off x="538162" y="4661247"/>
            <a:ext cx="7434027" cy="1250625"/>
          </a:xfrm>
          <a:prstGeom prst="rect">
            <a:avLst/>
          </a:prstGeom>
        </p:spPr>
      </p:pic>
    </p:spTree>
    <p:extLst>
      <p:ext uri="{BB962C8B-B14F-4D97-AF65-F5344CB8AC3E}">
        <p14:creationId xmlns:p14="http://schemas.microsoft.com/office/powerpoint/2010/main" val="40542190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5323" y="733687"/>
            <a:ext cx="7693354" cy="5390626"/>
          </a:xfrm>
          <a:prstGeom prst="rect">
            <a:avLst/>
          </a:prstGeom>
        </p:spPr>
      </p:pic>
    </p:spTree>
    <p:extLst>
      <p:ext uri="{BB962C8B-B14F-4D97-AF65-F5344CB8AC3E}">
        <p14:creationId xmlns:p14="http://schemas.microsoft.com/office/powerpoint/2010/main" val="29775238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6934" y="663609"/>
            <a:ext cx="7650132" cy="5530782"/>
          </a:xfrm>
          <a:prstGeom prst="rect">
            <a:avLst/>
          </a:prstGeom>
        </p:spPr>
      </p:pic>
    </p:spTree>
    <p:extLst>
      <p:ext uri="{BB962C8B-B14F-4D97-AF65-F5344CB8AC3E}">
        <p14:creationId xmlns:p14="http://schemas.microsoft.com/office/powerpoint/2010/main" val="15462257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6934" y="625874"/>
            <a:ext cx="7650132" cy="5606251"/>
          </a:xfrm>
          <a:prstGeom prst="rect">
            <a:avLst/>
          </a:prstGeom>
        </p:spPr>
      </p:pic>
    </p:spTree>
    <p:extLst>
      <p:ext uri="{BB962C8B-B14F-4D97-AF65-F5344CB8AC3E}">
        <p14:creationId xmlns:p14="http://schemas.microsoft.com/office/powerpoint/2010/main" val="3160255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0" y="304800"/>
            <a:ext cx="7650132" cy="3687188"/>
          </a:xfrm>
          <a:prstGeom prst="rect">
            <a:avLst/>
          </a:prstGeom>
        </p:spPr>
      </p:pic>
    </p:spTree>
    <p:extLst>
      <p:ext uri="{BB962C8B-B14F-4D97-AF65-F5344CB8AC3E}">
        <p14:creationId xmlns:p14="http://schemas.microsoft.com/office/powerpoint/2010/main" val="6467679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 y="762000"/>
            <a:ext cx="8082343" cy="4075313"/>
          </a:xfrm>
          <a:prstGeom prst="rect">
            <a:avLst/>
          </a:prstGeom>
        </p:spPr>
      </p:pic>
    </p:spTree>
    <p:extLst>
      <p:ext uri="{BB962C8B-B14F-4D97-AF65-F5344CB8AC3E}">
        <p14:creationId xmlns:p14="http://schemas.microsoft.com/office/powerpoint/2010/main" val="371931223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59914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91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061" y="32982"/>
            <a:ext cx="3335740" cy="751082"/>
          </a:xfrm>
          <a:prstGeom prst="rect">
            <a:avLst/>
          </a:prstGeom>
        </p:spPr>
      </p:pic>
      <p:pic>
        <p:nvPicPr>
          <p:cNvPr id="3" name="Picture 2"/>
          <p:cNvPicPr>
            <a:picLocks noChangeAspect="1"/>
          </p:cNvPicPr>
          <p:nvPr/>
        </p:nvPicPr>
        <p:blipFill>
          <a:blip r:embed="rId3"/>
          <a:stretch>
            <a:fillRect/>
          </a:stretch>
        </p:blipFill>
        <p:spPr>
          <a:xfrm>
            <a:off x="17061" y="1143000"/>
            <a:ext cx="7477248" cy="1757344"/>
          </a:xfrm>
          <a:prstGeom prst="rect">
            <a:avLst/>
          </a:prstGeom>
        </p:spPr>
      </p:pic>
      <p:pic>
        <p:nvPicPr>
          <p:cNvPr id="4" name="Picture 3"/>
          <p:cNvPicPr>
            <a:picLocks noChangeAspect="1"/>
          </p:cNvPicPr>
          <p:nvPr/>
        </p:nvPicPr>
        <p:blipFill>
          <a:blip r:embed="rId4"/>
          <a:stretch>
            <a:fillRect/>
          </a:stretch>
        </p:blipFill>
        <p:spPr>
          <a:xfrm>
            <a:off x="17061" y="3229710"/>
            <a:ext cx="6828932" cy="776250"/>
          </a:xfrm>
          <a:prstGeom prst="rect">
            <a:avLst/>
          </a:prstGeom>
        </p:spPr>
      </p:pic>
      <p:pic>
        <p:nvPicPr>
          <p:cNvPr id="5" name="Picture 4"/>
          <p:cNvPicPr>
            <a:picLocks noChangeAspect="1"/>
          </p:cNvPicPr>
          <p:nvPr/>
        </p:nvPicPr>
        <p:blipFill>
          <a:blip r:embed="rId5"/>
          <a:stretch>
            <a:fillRect/>
          </a:stretch>
        </p:blipFill>
        <p:spPr>
          <a:xfrm>
            <a:off x="18197" y="4335326"/>
            <a:ext cx="7476111" cy="1649531"/>
          </a:xfrm>
          <a:prstGeom prst="rect">
            <a:avLst/>
          </a:prstGeom>
        </p:spPr>
      </p:pic>
    </p:spTree>
    <p:extLst>
      <p:ext uri="{BB962C8B-B14F-4D97-AF65-F5344CB8AC3E}">
        <p14:creationId xmlns:p14="http://schemas.microsoft.com/office/powerpoint/2010/main" val="3344418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610600" cy="3785652"/>
          </a:xfrm>
          <a:prstGeom prst="rect">
            <a:avLst/>
          </a:prstGeom>
          <a:noFill/>
        </p:spPr>
        <p:txBody>
          <a:bodyPr wrap="square" rtlCol="0">
            <a:spAutoFit/>
          </a:bodyPr>
          <a:lstStyle/>
          <a:p>
            <a:pPr>
              <a:lnSpc>
                <a:spcPct val="150000"/>
              </a:lnSpc>
            </a:pPr>
            <a:r>
              <a:rPr lang="en-US" sz="2000" dirty="0" smtClean="0"/>
              <a:t>Defining OR is difficult task as its boundaries and content are not yet fixed. It can be regarded as use of mathematical and quantitative techniques to substantiate the decision being taken. Further, it is multidisciplinary which takes tools from subjects like mathematics, statistics, engineering, economics, psychology etc. and uses them to score the consequences of possible alternative actions.</a:t>
            </a:r>
          </a:p>
          <a:p>
            <a:pPr>
              <a:lnSpc>
                <a:spcPct val="150000"/>
              </a:lnSpc>
            </a:pPr>
            <a:r>
              <a:rPr lang="en-US" sz="2000" dirty="0" smtClean="0"/>
              <a:t>Today it has become professional discipline that deals with the application of scientific methods to decision-making.</a:t>
            </a:r>
          </a:p>
          <a:p>
            <a:pPr>
              <a:lnSpc>
                <a:spcPct val="150000"/>
              </a:lnSpc>
            </a:pPr>
            <a:endParaRPr lang="en-US" sz="2000" dirty="0"/>
          </a:p>
        </p:txBody>
      </p:sp>
      <p:sp>
        <p:nvSpPr>
          <p:cNvPr id="3" name="Rectangle 2"/>
          <p:cNvSpPr/>
          <p:nvPr/>
        </p:nvSpPr>
        <p:spPr>
          <a:xfrm>
            <a:off x="533400" y="228600"/>
            <a:ext cx="2583336" cy="523220"/>
          </a:xfrm>
          <a:prstGeom prst="rect">
            <a:avLst/>
          </a:prstGeom>
        </p:spPr>
        <p:txBody>
          <a:bodyPr wrap="none">
            <a:spAutoFit/>
          </a:bodyPr>
          <a:lstStyle/>
          <a:p>
            <a:r>
              <a:rPr lang="en-US" sz="2800" b="1" dirty="0" smtClean="0"/>
              <a:t>Definition of OR</a:t>
            </a:r>
            <a:endParaRPr lang="en-US" sz="2800" dirty="0"/>
          </a:p>
        </p:txBody>
      </p:sp>
    </p:spTree>
    <p:extLst>
      <p:ext uri="{BB962C8B-B14F-4D97-AF65-F5344CB8AC3E}">
        <p14:creationId xmlns:p14="http://schemas.microsoft.com/office/powerpoint/2010/main" val="4014832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33401" y="381000"/>
            <a:ext cx="8382000" cy="5493812"/>
          </a:xfrm>
          <a:prstGeom prst="rect">
            <a:avLst/>
          </a:prstGeom>
          <a:noFill/>
        </p:spPr>
        <p:txBody>
          <a:bodyPr wrap="square" rtlCol="0">
            <a:spAutoFit/>
          </a:bodyPr>
          <a:lstStyle/>
          <a:p>
            <a:pPr algn="just">
              <a:lnSpc>
                <a:spcPct val="150000"/>
              </a:lnSpc>
            </a:pPr>
            <a:r>
              <a:rPr lang="en-US" dirty="0" smtClean="0"/>
              <a:t>Few other definitions of OR are as follows:</a:t>
            </a:r>
          </a:p>
          <a:p>
            <a:pPr algn="just">
              <a:lnSpc>
                <a:spcPct val="150000"/>
              </a:lnSpc>
            </a:pPr>
            <a:r>
              <a:rPr lang="en-US" dirty="0" smtClean="0"/>
              <a:t>➢ “OR is concerned with scientifically deciding how to best design and operate man-machine system usually requiring the allocation of scare resources.”</a:t>
            </a:r>
          </a:p>
          <a:p>
            <a:pPr algn="r">
              <a:lnSpc>
                <a:spcPct val="150000"/>
              </a:lnSpc>
            </a:pPr>
            <a:r>
              <a:rPr lang="en-US" i="1" dirty="0" smtClean="0"/>
              <a:t>– Operations Research Society, America</a:t>
            </a:r>
            <a:endParaRPr lang="en-US" dirty="0" smtClean="0"/>
          </a:p>
          <a:p>
            <a:pPr algn="just">
              <a:lnSpc>
                <a:spcPct val="150000"/>
              </a:lnSpc>
            </a:pPr>
            <a:r>
              <a:rPr lang="en-US" dirty="0" smtClean="0"/>
              <a:t>➢ “OR is essentially a collection of mathematical techniques and tools which in conjunction with system approach, are applied to solve practical decision problems of an economic or engineering nature’’.</a:t>
            </a:r>
          </a:p>
          <a:p>
            <a:pPr algn="r">
              <a:lnSpc>
                <a:spcPct val="150000"/>
              </a:lnSpc>
            </a:pPr>
            <a:r>
              <a:rPr lang="en-US" i="1" dirty="0" smtClean="0"/>
              <a:t>– </a:t>
            </a:r>
            <a:r>
              <a:rPr lang="en-US" i="1" dirty="0" err="1" smtClean="0"/>
              <a:t>Daellenbach</a:t>
            </a:r>
            <a:r>
              <a:rPr lang="en-US" i="1" dirty="0" smtClean="0"/>
              <a:t> and George</a:t>
            </a:r>
            <a:endParaRPr lang="en-US" dirty="0" smtClean="0"/>
          </a:p>
          <a:p>
            <a:pPr algn="just">
              <a:lnSpc>
                <a:spcPct val="150000"/>
              </a:lnSpc>
            </a:pPr>
            <a:r>
              <a:rPr lang="en-US" dirty="0" smtClean="0"/>
              <a:t>➢ “OR utilizes the planned approach (updated scientific method) and an interdisciplinary team in order to represent complex functional relationships as mathematical models for the purpose of providing a quantitative analysis’’.</a:t>
            </a:r>
          </a:p>
          <a:p>
            <a:pPr algn="r">
              <a:lnSpc>
                <a:spcPct val="150000"/>
              </a:lnSpc>
            </a:pPr>
            <a:r>
              <a:rPr lang="en-US" i="1" dirty="0" smtClean="0"/>
              <a:t>– </a:t>
            </a:r>
            <a:r>
              <a:rPr lang="en-US" i="1" dirty="0" err="1" smtClean="0"/>
              <a:t>Thieraub</a:t>
            </a:r>
            <a:r>
              <a:rPr lang="en-US" i="1" dirty="0" smtClean="0"/>
              <a:t> and </a:t>
            </a:r>
            <a:r>
              <a:rPr lang="en-US" i="1" dirty="0" err="1" smtClean="0"/>
              <a:t>Klekamp</a:t>
            </a:r>
            <a:endParaRPr lang="en-US" dirty="0" smtClean="0"/>
          </a:p>
          <a:p>
            <a:pPr algn="just">
              <a:lnSpc>
                <a:spcPct val="150000"/>
              </a:lnSpc>
            </a:pPr>
            <a:endParaRPr lang="en-US" dirty="0"/>
          </a:p>
        </p:txBody>
      </p:sp>
    </p:spTree>
    <p:extLst>
      <p:ext uri="{BB962C8B-B14F-4D97-AF65-F5344CB8AC3E}">
        <p14:creationId xmlns:p14="http://schemas.microsoft.com/office/powerpoint/2010/main" val="3446934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1909</Words>
  <Application>Microsoft Office PowerPoint</Application>
  <PresentationFormat>On-screen Show (4:3)</PresentationFormat>
  <Paragraphs>85</Paragraphs>
  <Slides>62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62</vt:i4>
      </vt:variant>
    </vt:vector>
  </HeadingPairs>
  <TitlesOfParts>
    <vt:vector size="6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ChD Staff</dc:creator>
  <cp:lastModifiedBy>praveenchem</cp:lastModifiedBy>
  <cp:revision>50</cp:revision>
  <dcterms:created xsi:type="dcterms:W3CDTF">2006-08-16T00:00:00Z</dcterms:created>
  <dcterms:modified xsi:type="dcterms:W3CDTF">2019-10-18T04:54:20Z</dcterms:modified>
</cp:coreProperties>
</file>