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9" r:id="rId4"/>
    <p:sldId id="303" r:id="rId5"/>
    <p:sldId id="265" r:id="rId6"/>
    <p:sldId id="271" r:id="rId7"/>
    <p:sldId id="301" r:id="rId8"/>
    <p:sldId id="285" r:id="rId9"/>
    <p:sldId id="284" r:id="rId10"/>
    <p:sldId id="281" r:id="rId11"/>
    <p:sldId id="280" r:id="rId12"/>
    <p:sldId id="279" r:id="rId13"/>
    <p:sldId id="278" r:id="rId14"/>
    <p:sldId id="297" r:id="rId15"/>
    <p:sldId id="299" r:id="rId16"/>
    <p:sldId id="302"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48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2988"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5040A9-5718-410D-812C-10B79A699D96}" type="datetimeFigureOut">
              <a:rPr lang="en-US" smtClean="0"/>
              <a:pPr/>
              <a:t>3/2/2021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691631-E676-4C45-B13F-10062EE3826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691631-E676-4C45-B13F-10062EE38269}"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691631-E676-4C45-B13F-10062EE38269}"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0EC0CA-EE04-4179-90E5-EC8360451855}" type="datetimeFigureOut">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EC0CA-EE04-4179-90E5-EC8360451855}" type="datetimeFigureOut">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EC0CA-EE04-4179-90E5-EC8360451855}" type="datetimeFigureOut">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EC0CA-EE04-4179-90E5-EC8360451855}" type="datetimeFigureOut">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0EC0CA-EE04-4179-90E5-EC8360451855}" type="datetimeFigureOut">
              <a:rPr lang="en-US" smtClean="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0EC0CA-EE04-4179-90E5-EC8360451855}" type="datetimeFigureOut">
              <a:rPr lang="en-US" smtClean="0"/>
              <a:pPr/>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0EC0CA-EE04-4179-90E5-EC8360451855}" type="datetimeFigureOut">
              <a:rPr lang="en-US" smtClean="0"/>
              <a:pPr/>
              <a:t>3/2/2021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0EC0CA-EE04-4179-90E5-EC8360451855}" type="datetimeFigureOut">
              <a:rPr lang="en-US" smtClean="0"/>
              <a:pPr/>
              <a:t>3/2/2021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EC0CA-EE04-4179-90E5-EC8360451855}" type="datetimeFigureOut">
              <a:rPr lang="en-US" smtClean="0"/>
              <a:pPr/>
              <a:t>3/2/2021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EC0CA-EE04-4179-90E5-EC8360451855}" type="datetimeFigureOut">
              <a:rPr lang="en-US" smtClean="0"/>
              <a:pPr/>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EC0CA-EE04-4179-90E5-EC8360451855}" type="datetimeFigureOut">
              <a:rPr lang="en-US" smtClean="0"/>
              <a:pPr/>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6CD0B-4174-4DF3-8780-09E3D8857D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0EC0CA-EE04-4179-90E5-EC8360451855}" type="datetimeFigureOut">
              <a:rPr lang="en-US" smtClean="0"/>
              <a:pPr/>
              <a:t>3/2/2021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46CD0B-4174-4DF3-8780-09E3D8857D6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762000"/>
            <a:ext cx="8915400" cy="2209800"/>
          </a:xfrm>
        </p:spPr>
        <p:txBody>
          <a:bodyPr>
            <a:normAutofit fontScale="90000"/>
          </a:bodyPr>
          <a:lstStyle/>
          <a:p>
            <a:r>
              <a:rPr lang="en-US" sz="3600" b="1" dirty="0" smtClean="0">
                <a:solidFill>
                  <a:srgbClr val="002060"/>
                </a:solidFill>
                <a:latin typeface="Times New Roman" pitchFamily="18" charset="0"/>
                <a:cs typeface="Times New Roman" pitchFamily="18" charset="0"/>
              </a:rPr>
              <a:t>Operating System with Unix </a:t>
            </a:r>
            <a:br>
              <a:rPr lang="en-US" sz="3600" b="1" dirty="0" smtClean="0">
                <a:solidFill>
                  <a:srgbClr val="002060"/>
                </a:solidFill>
                <a:latin typeface="Times New Roman" pitchFamily="18" charset="0"/>
                <a:cs typeface="Times New Roman" pitchFamily="18" charset="0"/>
              </a:rPr>
            </a:br>
            <a:r>
              <a:rPr lang="en-US" sz="3600" b="1" dirty="0" smtClean="0">
                <a:solidFill>
                  <a:srgbClr val="002060"/>
                </a:solidFill>
                <a:latin typeface="Times New Roman" pitchFamily="18" charset="0"/>
                <a:cs typeface="Times New Roman" pitchFamily="18" charset="0"/>
              </a:rPr>
              <a:t>20MCA12</a:t>
            </a:r>
            <a:br>
              <a:rPr lang="en-US" sz="3600" b="1" dirty="0" smtClean="0">
                <a:solidFill>
                  <a:srgbClr val="002060"/>
                </a:solidFill>
                <a:latin typeface="Times New Roman" pitchFamily="18" charset="0"/>
                <a:cs typeface="Times New Roman" pitchFamily="18" charset="0"/>
              </a:rPr>
            </a:br>
            <a:r>
              <a:rPr lang="en-US" sz="3600" b="1" dirty="0" smtClean="0">
                <a:solidFill>
                  <a:srgbClr val="002060"/>
                </a:solidFill>
                <a:latin typeface="Times New Roman" pitchFamily="18" charset="0"/>
                <a:cs typeface="Times New Roman" pitchFamily="18" charset="0"/>
              </a:rPr>
              <a:t/>
            </a:r>
            <a:br>
              <a:rPr lang="en-US" sz="3600" b="1" dirty="0" smtClean="0">
                <a:solidFill>
                  <a:srgbClr val="002060"/>
                </a:solidFill>
                <a:latin typeface="Times New Roman" pitchFamily="18" charset="0"/>
                <a:cs typeface="Times New Roman" pitchFamily="18" charset="0"/>
              </a:rPr>
            </a:br>
            <a:r>
              <a:rPr lang="en-US" sz="3600" b="1" dirty="0" smtClean="0">
                <a:solidFill>
                  <a:schemeClr val="accent6"/>
                </a:solidFill>
                <a:latin typeface="Times New Roman" pitchFamily="18" charset="0"/>
                <a:cs typeface="Times New Roman" pitchFamily="18" charset="0"/>
              </a:rPr>
              <a:t>Module-1</a:t>
            </a:r>
            <a:r>
              <a:rPr lang="en-US" sz="3600" b="1" dirty="0" smtClean="0">
                <a:solidFill>
                  <a:srgbClr val="002060"/>
                </a:solidFill>
                <a:latin typeface="Times New Roman" pitchFamily="18" charset="0"/>
                <a:cs typeface="Times New Roman" pitchFamily="18" charset="0"/>
              </a:rPr>
              <a:t/>
            </a:r>
            <a:br>
              <a:rPr lang="en-US" sz="3600" b="1" dirty="0" smtClean="0">
                <a:solidFill>
                  <a:srgbClr val="002060"/>
                </a:solidFill>
                <a:latin typeface="Times New Roman" pitchFamily="18" charset="0"/>
                <a:cs typeface="Times New Roman" pitchFamily="18" charset="0"/>
              </a:rPr>
            </a:br>
            <a:r>
              <a:rPr lang="en-US" sz="3600" b="1" dirty="0" smtClean="0">
                <a:solidFill>
                  <a:srgbClr val="002060"/>
                </a:solidFill>
                <a:latin typeface="Times New Roman" pitchFamily="18" charset="0"/>
                <a:cs typeface="Times New Roman" pitchFamily="18" charset="0"/>
              </a:rPr>
              <a:t> </a:t>
            </a:r>
            <a:endParaRPr lang="en-US" sz="3600" dirty="0">
              <a:solidFill>
                <a:srgbClr val="002060"/>
              </a:solidFill>
              <a:latin typeface="Times New Roman" pitchFamily="18" charset="0"/>
              <a:cs typeface="Times New Roman" pitchFamily="18" charset="0"/>
            </a:endParaRPr>
          </a:p>
        </p:txBody>
      </p:sp>
      <p:sp>
        <p:nvSpPr>
          <p:cNvPr id="3" name="Subtitle 2"/>
          <p:cNvSpPr>
            <a:spLocks noGrp="1"/>
          </p:cNvSpPr>
          <p:nvPr>
            <p:ph type="subTitle" idx="1"/>
          </p:nvPr>
        </p:nvSpPr>
        <p:spPr>
          <a:xfrm>
            <a:off x="1524000" y="3048000"/>
            <a:ext cx="6400800" cy="1752600"/>
          </a:xfrm>
        </p:spPr>
        <p:txBody>
          <a:bodyPr>
            <a:normAutofit fontScale="55000" lnSpcReduction="20000"/>
          </a:bodyPr>
          <a:lstStyle/>
          <a:p>
            <a:r>
              <a:rPr lang="en-US" dirty="0" smtClean="0"/>
              <a:t>Prepared </a:t>
            </a:r>
            <a:r>
              <a:rPr lang="en-US" dirty="0" smtClean="0"/>
              <a:t>by</a:t>
            </a:r>
          </a:p>
          <a:p>
            <a:endParaRPr lang="en-US" dirty="0" smtClean="0"/>
          </a:p>
          <a:p>
            <a:r>
              <a:rPr lang="en-US" b="1" dirty="0" smtClean="0">
                <a:solidFill>
                  <a:srgbClr val="0070C0"/>
                </a:solidFill>
                <a:latin typeface="Times New Roman" pitchFamily="18" charset="0"/>
                <a:cs typeface="Times New Roman" pitchFamily="18" charset="0"/>
              </a:rPr>
              <a:t>Dr. </a:t>
            </a:r>
            <a:r>
              <a:rPr lang="en-US" b="1" dirty="0" err="1" smtClean="0">
                <a:solidFill>
                  <a:srgbClr val="0070C0"/>
                </a:solidFill>
                <a:latin typeface="Times New Roman" pitchFamily="18" charset="0"/>
                <a:cs typeface="Times New Roman" pitchFamily="18" charset="0"/>
              </a:rPr>
              <a:t>Shankaragowda</a:t>
            </a:r>
            <a:r>
              <a:rPr lang="en-US" b="1" dirty="0" smtClean="0">
                <a:solidFill>
                  <a:srgbClr val="0070C0"/>
                </a:solidFill>
                <a:latin typeface="Times New Roman" pitchFamily="18" charset="0"/>
                <a:cs typeface="Times New Roman" pitchFamily="18" charset="0"/>
              </a:rPr>
              <a:t> B.B.</a:t>
            </a:r>
          </a:p>
          <a:p>
            <a:r>
              <a:rPr lang="en-US" b="1" dirty="0" smtClean="0">
                <a:solidFill>
                  <a:schemeClr val="tx1"/>
                </a:solidFill>
                <a:latin typeface="Times New Roman" pitchFamily="18" charset="0"/>
                <a:cs typeface="Times New Roman" pitchFamily="18" charset="0"/>
              </a:rPr>
              <a:t>Asst. Professor, Dept. of MCA</a:t>
            </a:r>
          </a:p>
          <a:p>
            <a:r>
              <a:rPr lang="en-US" b="1" dirty="0" err="1" smtClean="0">
                <a:solidFill>
                  <a:schemeClr val="tx1"/>
                </a:solidFill>
                <a:latin typeface="Times New Roman" pitchFamily="18" charset="0"/>
                <a:cs typeface="Times New Roman" pitchFamily="18" charset="0"/>
              </a:rPr>
              <a:t>Bapuji</a:t>
            </a:r>
            <a:r>
              <a:rPr lang="en-US" b="1" dirty="0" smtClean="0">
                <a:solidFill>
                  <a:schemeClr val="tx1"/>
                </a:solidFill>
                <a:latin typeface="Times New Roman" pitchFamily="18" charset="0"/>
                <a:cs typeface="Times New Roman" pitchFamily="18" charset="0"/>
              </a:rPr>
              <a:t> Institute of Engineering and Technology, </a:t>
            </a:r>
            <a:endParaRPr lang="en-US" b="1" dirty="0" smtClean="0">
              <a:solidFill>
                <a:schemeClr val="tx1"/>
              </a:solidFill>
              <a:latin typeface="Times New Roman" pitchFamily="18" charset="0"/>
              <a:cs typeface="Times New Roman" pitchFamily="18" charset="0"/>
            </a:endParaRPr>
          </a:p>
          <a:p>
            <a:r>
              <a:rPr lang="en-US" b="1" dirty="0" smtClean="0">
                <a:solidFill>
                  <a:schemeClr val="tx1"/>
                </a:solidFill>
                <a:latin typeface="Times New Roman" pitchFamily="18" charset="0"/>
                <a:cs typeface="Times New Roman" pitchFamily="18" charset="0"/>
              </a:rPr>
              <a:t>Davangere-577 </a:t>
            </a:r>
            <a:r>
              <a:rPr lang="en-US" b="1" dirty="0" smtClean="0">
                <a:solidFill>
                  <a:schemeClr val="tx1"/>
                </a:solidFill>
                <a:latin typeface="Times New Roman" pitchFamily="18" charset="0"/>
                <a:cs typeface="Times New Roman" pitchFamily="18" charset="0"/>
              </a:rPr>
              <a:t>004.</a:t>
            </a:r>
            <a:endParaRPr lang="en-US" b="1"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8600"/>
            <a:ext cx="8229600" cy="4525963"/>
          </a:xfrm>
        </p:spPr>
        <p:txBody>
          <a:bodyPr>
            <a:normAutofit/>
          </a:bodyPr>
          <a:lstStyle/>
          <a:p>
            <a:pPr algn="ctr">
              <a:buNone/>
            </a:pPr>
            <a:r>
              <a:rPr lang="en-US" sz="3600" b="1" dirty="0" smtClean="0">
                <a:solidFill>
                  <a:schemeClr val="accent6"/>
                </a:solidFill>
                <a:latin typeface="Times New Roman" pitchFamily="18" charset="0"/>
                <a:cs typeface="Times New Roman" pitchFamily="18" charset="0"/>
              </a:rPr>
              <a:t>System Programs </a:t>
            </a:r>
          </a:p>
          <a:p>
            <a:endParaRPr lang="en-US" dirty="0"/>
          </a:p>
        </p:txBody>
      </p:sp>
      <p:sp>
        <p:nvSpPr>
          <p:cNvPr id="4" name="Rectangle 3"/>
          <p:cNvSpPr/>
          <p:nvPr/>
        </p:nvSpPr>
        <p:spPr>
          <a:xfrm>
            <a:off x="609600" y="990600"/>
            <a:ext cx="8305800" cy="1754326"/>
          </a:xfrm>
          <a:prstGeom prst="rect">
            <a:avLst/>
          </a:prstGeom>
        </p:spPr>
        <p:txBody>
          <a:bodyPr wrap="square">
            <a:spAutoFit/>
          </a:bodyPr>
          <a:lstStyle/>
          <a:p>
            <a:pPr algn="just"/>
            <a:r>
              <a:rPr lang="en-US" b="1" dirty="0" smtClean="0">
                <a:latin typeface="Times New Roman" pitchFamily="18" charset="0"/>
                <a:cs typeface="Times New Roman" pitchFamily="18" charset="0"/>
              </a:rPr>
              <a:t>System Programming</a:t>
            </a:r>
            <a:r>
              <a:rPr lang="en-US" dirty="0" smtClean="0">
                <a:latin typeface="Times New Roman" pitchFamily="18" charset="0"/>
                <a:cs typeface="Times New Roman" pitchFamily="18" charset="0"/>
              </a:rPr>
              <a:t> can be defined as act of building Systems Software using System Programming Languages. According to Computer Hierarchy, one which comes at last is Hardware. Then it is Operating System, System Programs, and finally Application Programs. Program Development and Execution can be done conveniently in System Programs. Some of System Programs are simply user interfaces, others are complex. It traditionally lies between user interface and system calls.</a:t>
            </a:r>
            <a:endParaRPr lang="en-US" dirty="0">
              <a:latin typeface="Times New Roman" pitchFamily="18" charset="0"/>
              <a:cs typeface="Times New Roman" pitchFamily="18" charset="0"/>
            </a:endParaRPr>
          </a:p>
        </p:txBody>
      </p:sp>
      <p:pic>
        <p:nvPicPr>
          <p:cNvPr id="11266" name="Picture 2" descr="https://media.geeksforgeeks.org/wp-content/uploads/20200530070640/sYSTEMPROGAMS.png"/>
          <p:cNvPicPr>
            <a:picLocks noChangeAspect="1" noChangeArrowheads="1"/>
          </p:cNvPicPr>
          <p:nvPr/>
        </p:nvPicPr>
        <p:blipFill>
          <a:blip r:embed="rId2"/>
          <a:srcRect/>
          <a:stretch>
            <a:fillRect/>
          </a:stretch>
        </p:blipFill>
        <p:spPr bwMode="auto">
          <a:xfrm>
            <a:off x="1295400" y="2819400"/>
            <a:ext cx="7105650" cy="343852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2514600" y="228600"/>
            <a:ext cx="4495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en-US" sz="3600" b="1" dirty="0" smtClean="0">
                <a:solidFill>
                  <a:schemeClr val="accent6"/>
                </a:solidFill>
                <a:latin typeface="Times New Roman" pitchFamily="18" charset="0"/>
                <a:cs typeface="Times New Roman" pitchFamily="18" charset="0"/>
              </a:rPr>
              <a:t>Virtual Machines</a:t>
            </a:r>
            <a:endParaRPr kumimoji="0" lang="en-US" sz="3600" b="1" i="0" u="none" strike="noStrike" cap="none" normalizeH="0" baseline="0" dirty="0" smtClean="0">
              <a:ln>
                <a:noFill/>
              </a:ln>
              <a:solidFill>
                <a:schemeClr val="accent6"/>
              </a:solidFill>
              <a:effectLst/>
              <a:latin typeface="Arial" pitchFamily="34" charset="0"/>
              <a:cs typeface="Arial" pitchFamily="34" charset="0"/>
            </a:endParaRPr>
          </a:p>
        </p:txBody>
      </p:sp>
      <p:sp>
        <p:nvSpPr>
          <p:cNvPr id="3" name="Rectangle 2"/>
          <p:cNvSpPr/>
          <p:nvPr/>
        </p:nvSpPr>
        <p:spPr>
          <a:xfrm>
            <a:off x="685800" y="990600"/>
            <a:ext cx="8077200" cy="1754326"/>
          </a:xfrm>
          <a:prstGeom prst="rect">
            <a:avLst/>
          </a:prstGeom>
        </p:spPr>
        <p:txBody>
          <a:bodyPr wrap="square">
            <a:spAutoFit/>
          </a:bodyPr>
          <a:lstStyle/>
          <a:p>
            <a:pPr algn="just"/>
            <a:r>
              <a:rPr lang="en-US" dirty="0" smtClean="0">
                <a:latin typeface="Times New Roman" pitchFamily="18" charset="0"/>
                <a:cs typeface="Times New Roman" pitchFamily="18" charset="0"/>
              </a:rPr>
              <a:t>A </a:t>
            </a:r>
            <a:r>
              <a:rPr lang="en-US" b="1" dirty="0" smtClean="0">
                <a:latin typeface="Times New Roman" pitchFamily="18" charset="0"/>
                <a:cs typeface="Times New Roman" pitchFamily="18" charset="0"/>
              </a:rPr>
              <a:t>Virtual Machine</a:t>
            </a:r>
            <a:r>
              <a:rPr lang="en-US" dirty="0" smtClean="0">
                <a:latin typeface="Times New Roman" pitchFamily="18" charset="0"/>
                <a:cs typeface="Times New Roman" pitchFamily="18" charset="0"/>
              </a:rPr>
              <a:t> (VM) is a compute resource that uses software instead of a physical computer to run programs and deploy apps. One or more virtual “guest” machines run on a physical “host” machine.  Each virtual machine runs its own operating system and functions separately from the other VMs, even when they are all running on the same host. This means that, for example, a virtual </a:t>
            </a:r>
            <a:r>
              <a:rPr lang="en-US" dirty="0" err="1" smtClean="0">
                <a:latin typeface="Times New Roman" pitchFamily="18" charset="0"/>
                <a:cs typeface="Times New Roman" pitchFamily="18" charset="0"/>
              </a:rPr>
              <a:t>MacOS</a:t>
            </a:r>
            <a:r>
              <a:rPr lang="en-US" dirty="0" smtClean="0">
                <a:latin typeface="Times New Roman" pitchFamily="18" charset="0"/>
                <a:cs typeface="Times New Roman" pitchFamily="18" charset="0"/>
              </a:rPr>
              <a:t> virtual machine can run on a physical PC. </a:t>
            </a:r>
            <a:endParaRPr lang="en-US" dirty="0">
              <a:latin typeface="Times New Roman" pitchFamily="18" charset="0"/>
              <a:cs typeface="Times New Roman" pitchFamily="18" charset="0"/>
            </a:endParaRPr>
          </a:p>
        </p:txBody>
      </p:sp>
      <p:sp>
        <p:nvSpPr>
          <p:cNvPr id="4" name="Rectangle 3"/>
          <p:cNvSpPr/>
          <p:nvPr/>
        </p:nvSpPr>
        <p:spPr>
          <a:xfrm>
            <a:off x="2743200" y="2743200"/>
            <a:ext cx="3407792" cy="369332"/>
          </a:xfrm>
          <a:prstGeom prst="rect">
            <a:avLst/>
          </a:prstGeom>
        </p:spPr>
        <p:txBody>
          <a:bodyPr wrap="none">
            <a:spAutoFit/>
          </a:bodyPr>
          <a:lstStyle/>
          <a:p>
            <a:r>
              <a:rPr lang="en-US" dirty="0" smtClean="0">
                <a:latin typeface="Times New Roman" pitchFamily="18" charset="0"/>
                <a:cs typeface="Times New Roman" pitchFamily="18" charset="0"/>
              </a:rPr>
              <a:t>The two types of virtual machines</a:t>
            </a:r>
            <a:r>
              <a:rPr lang="en-US" dirty="0" smtClean="0"/>
              <a:t> </a:t>
            </a:r>
            <a:endParaRPr lang="en-US" dirty="0"/>
          </a:p>
        </p:txBody>
      </p:sp>
      <p:sp>
        <p:nvSpPr>
          <p:cNvPr id="5" name="Rectangle 4"/>
          <p:cNvSpPr/>
          <p:nvPr/>
        </p:nvSpPr>
        <p:spPr>
          <a:xfrm>
            <a:off x="609600" y="3276600"/>
            <a:ext cx="8229600" cy="2862322"/>
          </a:xfrm>
          <a:prstGeom prst="rect">
            <a:avLst/>
          </a:prstGeom>
        </p:spPr>
        <p:txBody>
          <a:bodyPr wrap="square">
            <a:spAutoFit/>
          </a:bodyPr>
          <a:lstStyle/>
          <a:p>
            <a:pPr algn="just"/>
            <a:r>
              <a:rPr lang="en-US" b="1" dirty="0" smtClean="0">
                <a:latin typeface="Times New Roman" pitchFamily="18" charset="0"/>
                <a:cs typeface="Times New Roman" pitchFamily="18" charset="0"/>
              </a:rPr>
              <a:t>A process virtual machine</a:t>
            </a:r>
            <a:r>
              <a:rPr lang="en-US" dirty="0" smtClean="0">
                <a:latin typeface="Times New Roman" pitchFamily="18" charset="0"/>
                <a:cs typeface="Times New Roman" pitchFamily="18" charset="0"/>
              </a:rPr>
              <a:t> allows a single process to run as an application on a host machine, providing a platform-independent programming environment by masking the information of the underlying hardware or operating system. An example of a process VM is the Java Virtual Machine, which enables any operating system to run Java applications as if they were native to that system.   </a:t>
            </a:r>
          </a:p>
          <a:p>
            <a:pPr algn="just"/>
            <a:r>
              <a:rPr lang="en-US" b="1" dirty="0" smtClean="0">
                <a:latin typeface="Times New Roman" pitchFamily="18" charset="0"/>
                <a:cs typeface="Times New Roman" pitchFamily="18" charset="0"/>
              </a:rPr>
              <a:t>A system virtual machine</a:t>
            </a:r>
            <a:r>
              <a:rPr lang="en-US" dirty="0" smtClean="0">
                <a:latin typeface="Times New Roman" pitchFamily="18" charset="0"/>
                <a:cs typeface="Times New Roman" pitchFamily="18" charset="0"/>
              </a:rPr>
              <a:t> is fully virtualized to substitute for a physical machine. A system platform supports the sharing of a host computer’s physical resources between multiple virtual machines, each running its own copy of the operating system. This virtualization process relies on a </a:t>
            </a:r>
            <a:r>
              <a:rPr lang="en-US" dirty="0" smtClean="0">
                <a:latin typeface="Times New Roman" pitchFamily="18" charset="0"/>
                <a:cs typeface="Times New Roman" pitchFamily="18" charset="0"/>
              </a:rPr>
              <a:t> hypervisor, </a:t>
            </a:r>
            <a:r>
              <a:rPr lang="en-US" dirty="0" smtClean="0">
                <a:latin typeface="Times New Roman" pitchFamily="18" charset="0"/>
                <a:cs typeface="Times New Roman" pitchFamily="18" charset="0"/>
              </a:rPr>
              <a:t>which can run on bare hardware, such </a:t>
            </a:r>
            <a:r>
              <a:rPr lang="en-US" dirty="0" smtClean="0">
                <a:latin typeface="Times New Roman" pitchFamily="18" charset="0"/>
                <a:cs typeface="Times New Roman" pitchFamily="18" charset="0"/>
              </a:rPr>
              <a:t>as Vmware  ESXi, or </a:t>
            </a:r>
            <a:r>
              <a:rPr lang="en-US" dirty="0" smtClean="0">
                <a:latin typeface="Times New Roman" pitchFamily="18" charset="0"/>
                <a:cs typeface="Times New Roman" pitchFamily="18" charset="0"/>
              </a:rPr>
              <a:t>on top of an operating system.  </a:t>
            </a: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Content Placeholder 4"/>
          <p:cNvSpPr>
            <a:spLocks noGrp="1"/>
          </p:cNvSpPr>
          <p:nvPr>
            <p:ph idx="1"/>
          </p:nvPr>
        </p:nvSpPr>
        <p:spPr>
          <a:xfrm>
            <a:off x="533400" y="304800"/>
            <a:ext cx="8229600" cy="4525963"/>
          </a:xfrm>
        </p:spPr>
        <p:txBody>
          <a:bodyPr>
            <a:normAutofit/>
          </a:bodyPr>
          <a:lstStyle/>
          <a:p>
            <a:pPr algn="ctr">
              <a:buNone/>
            </a:pPr>
            <a:r>
              <a:rPr lang="en-US" sz="3600" b="1" dirty="0" smtClean="0">
                <a:solidFill>
                  <a:schemeClr val="accent6"/>
                </a:solidFill>
                <a:latin typeface="Times New Roman" pitchFamily="18" charset="0"/>
                <a:cs typeface="Times New Roman" pitchFamily="18" charset="0"/>
              </a:rPr>
              <a:t>System boot</a:t>
            </a:r>
            <a:endParaRPr lang="en-US" sz="3600" dirty="0"/>
          </a:p>
        </p:txBody>
      </p:sp>
      <p:sp>
        <p:nvSpPr>
          <p:cNvPr id="4" name="Rectangle 3"/>
          <p:cNvSpPr/>
          <p:nvPr/>
        </p:nvSpPr>
        <p:spPr>
          <a:xfrm>
            <a:off x="457200" y="1143000"/>
            <a:ext cx="8382000" cy="2308324"/>
          </a:xfrm>
          <a:prstGeom prst="rect">
            <a:avLst/>
          </a:prstGeom>
        </p:spPr>
        <p:txBody>
          <a:bodyPr wrap="square">
            <a:spAutoFit/>
          </a:bodyPr>
          <a:lstStyle/>
          <a:p>
            <a:pPr algn="just"/>
            <a:r>
              <a:rPr lang="en-US" dirty="0" smtClean="0">
                <a:latin typeface="Times New Roman" pitchFamily="18" charset="0"/>
                <a:cs typeface="Times New Roman" pitchFamily="18" charset="0"/>
              </a:rPr>
              <a:t>After an operating system is generated, it must be made available for use by the hardware. But how does the hardware know where the kernel is or how to load that kernel? The procedure of starting a computer by loading the kernel is known as booting the system. On most computer systems, a small piece of code known as the bootstrap program or bootstrap loader locates the kernel, loads it into main memory, and starts its execution. Some computer systems, such as PCs, use a two-step process in which a simple bootstrap loader fetches a more complex boot program from disk, which in turn loads the kernel.</a:t>
            </a:r>
            <a:endParaRPr lang="en-US" dirty="0">
              <a:latin typeface="Times New Roman" pitchFamily="18" charset="0"/>
              <a:cs typeface="Times New Roman" pitchFamily="18" charset="0"/>
            </a:endParaRPr>
          </a:p>
        </p:txBody>
      </p:sp>
      <p:pic>
        <p:nvPicPr>
          <p:cNvPr id="9218" name="Picture 2" descr="System Boot"/>
          <p:cNvPicPr>
            <a:picLocks noChangeAspect="1" noChangeArrowheads="1"/>
          </p:cNvPicPr>
          <p:nvPr/>
        </p:nvPicPr>
        <p:blipFill>
          <a:blip r:embed="rId2"/>
          <a:srcRect/>
          <a:stretch>
            <a:fillRect/>
          </a:stretch>
        </p:blipFill>
        <p:spPr bwMode="auto">
          <a:xfrm>
            <a:off x="2362200" y="3352800"/>
            <a:ext cx="5565160" cy="3124201"/>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ctr">
              <a:buNone/>
            </a:pPr>
            <a:r>
              <a:rPr lang="en-US" sz="3600" b="1" dirty="0" smtClean="0">
                <a:solidFill>
                  <a:schemeClr val="accent6"/>
                </a:solidFill>
                <a:latin typeface="Times New Roman" pitchFamily="18" charset="0"/>
                <a:cs typeface="Times New Roman" pitchFamily="18" charset="0"/>
              </a:rPr>
              <a:t>Process Scheduling</a:t>
            </a:r>
            <a:endParaRPr lang="en-US" sz="3100" b="1" dirty="0" smtClean="0">
              <a:solidFill>
                <a:schemeClr val="accent6"/>
              </a:solidFill>
              <a:latin typeface="Times New Roman" pitchFamily="18" charset="0"/>
              <a:cs typeface="Times New Roman" pitchFamily="18" charset="0"/>
            </a:endParaRPr>
          </a:p>
          <a:p>
            <a:pPr algn="just">
              <a:buNone/>
            </a:pPr>
            <a:endParaRPr lang="en-US" b="1" dirty="0"/>
          </a:p>
        </p:txBody>
      </p:sp>
      <p:sp>
        <p:nvSpPr>
          <p:cNvPr id="4" name="Rectangle 3"/>
          <p:cNvSpPr/>
          <p:nvPr/>
        </p:nvSpPr>
        <p:spPr>
          <a:xfrm>
            <a:off x="533400" y="1219200"/>
            <a:ext cx="8229600" cy="1754326"/>
          </a:xfrm>
          <a:prstGeom prst="rect">
            <a:avLst/>
          </a:prstGeom>
        </p:spPr>
        <p:txBody>
          <a:bodyPr wrap="square">
            <a:spAutoFit/>
          </a:bodyPr>
          <a:lstStyle/>
          <a:p>
            <a:pPr algn="just"/>
            <a:r>
              <a:rPr lang="en-US" dirty="0" smtClean="0">
                <a:latin typeface="Times New Roman" pitchFamily="18" charset="0"/>
                <a:cs typeface="Times New Roman" pitchFamily="18" charset="0"/>
              </a:rPr>
              <a:t>The process scheduling is the activity of the process manager that handles the removal of the running process from the CPU and the selection of another process on the basis of a particular strategy.</a:t>
            </a:r>
          </a:p>
          <a:p>
            <a:pPr algn="just"/>
            <a:r>
              <a:rPr lang="en-US" dirty="0" smtClean="0">
                <a:latin typeface="Times New Roman" pitchFamily="18" charset="0"/>
                <a:cs typeface="Times New Roman" pitchFamily="18" charset="0"/>
              </a:rPr>
              <a:t>Process scheduling is an essential part of a Multiprogramming operating systems. Such operating systems allow more than one process to be loaded into the executable memory at a time and the loaded process shares the CPU using time multiplexing.</a:t>
            </a:r>
            <a:endParaRPr lang="en-US" dirty="0">
              <a:latin typeface="Times New Roman" pitchFamily="18" charset="0"/>
              <a:cs typeface="Times New Roman" pitchFamily="18" charset="0"/>
            </a:endParaRPr>
          </a:p>
        </p:txBody>
      </p:sp>
      <p:sp>
        <p:nvSpPr>
          <p:cNvPr id="5" name="Rectangle 4"/>
          <p:cNvSpPr/>
          <p:nvPr/>
        </p:nvSpPr>
        <p:spPr>
          <a:xfrm>
            <a:off x="609600" y="3164681"/>
            <a:ext cx="8077200" cy="3139321"/>
          </a:xfrm>
          <a:prstGeom prst="rect">
            <a:avLst/>
          </a:prstGeom>
        </p:spPr>
        <p:txBody>
          <a:bodyPr wrap="square">
            <a:spAutoFit/>
          </a:bodyPr>
          <a:lstStyle/>
          <a:p>
            <a:pPr algn="just"/>
            <a:r>
              <a:rPr lang="en-US" dirty="0" smtClean="0">
                <a:latin typeface="Times New Roman" pitchFamily="18" charset="0"/>
                <a:cs typeface="Times New Roman" pitchFamily="18" charset="0"/>
              </a:rPr>
              <a:t>Process Scheduling Queues</a:t>
            </a:r>
          </a:p>
          <a:p>
            <a:pPr algn="just"/>
            <a:r>
              <a:rPr lang="en-US" dirty="0" smtClean="0">
                <a:latin typeface="Times New Roman" pitchFamily="18" charset="0"/>
                <a:cs typeface="Times New Roman" pitchFamily="18" charset="0"/>
              </a:rPr>
              <a:t>The OS maintains all PCBs in Process Scheduling Queues. The OS maintains a separate queue for each of the process states and PCBs of all processes in the same execution state are placed in the same queue. When the state of a process is changed, its PCB is unlinked from its current queue and moved to its new state queue.</a:t>
            </a:r>
          </a:p>
          <a:p>
            <a:pPr algn="just"/>
            <a:r>
              <a:rPr lang="en-US" dirty="0" smtClean="0">
                <a:latin typeface="Times New Roman" pitchFamily="18" charset="0"/>
                <a:cs typeface="Times New Roman" pitchFamily="18" charset="0"/>
              </a:rPr>
              <a:t>The Operating System maintains the following important process scheduling queues </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Job queue</a:t>
            </a:r>
            <a:r>
              <a:rPr lang="en-US" dirty="0" smtClean="0">
                <a:latin typeface="Times New Roman" pitchFamily="18" charset="0"/>
                <a:cs typeface="Times New Roman" pitchFamily="18" charset="0"/>
              </a:rPr>
              <a:t> − This queue keeps all the processes in the system.</a:t>
            </a:r>
          </a:p>
          <a:p>
            <a:pPr algn="just"/>
            <a:r>
              <a:rPr lang="en-US" b="1" dirty="0" smtClean="0">
                <a:latin typeface="Times New Roman" pitchFamily="18" charset="0"/>
                <a:cs typeface="Times New Roman" pitchFamily="18" charset="0"/>
              </a:rPr>
              <a:t>Ready queue</a:t>
            </a:r>
            <a:r>
              <a:rPr lang="en-US" dirty="0" smtClean="0">
                <a:latin typeface="Times New Roman" pitchFamily="18" charset="0"/>
                <a:cs typeface="Times New Roman" pitchFamily="18" charset="0"/>
              </a:rPr>
              <a:t> − This queue keeps a set of all processes residing in main memory, ready and waiting to execute. A new process is always put in this queue.</a:t>
            </a:r>
          </a:p>
          <a:p>
            <a:pPr algn="just"/>
            <a:r>
              <a:rPr lang="en-US" b="1" dirty="0" smtClean="0">
                <a:latin typeface="Times New Roman" pitchFamily="18" charset="0"/>
                <a:cs typeface="Times New Roman" pitchFamily="18" charset="0"/>
              </a:rPr>
              <a:t>Device queues</a:t>
            </a:r>
            <a:r>
              <a:rPr lang="en-US" dirty="0" smtClean="0">
                <a:latin typeface="Times New Roman" pitchFamily="18" charset="0"/>
                <a:cs typeface="Times New Roman" pitchFamily="18" charset="0"/>
              </a:rPr>
              <a:t> − The processes which are blocked due to unavailability of an I/O device constitute this queue.</a:t>
            </a: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364163"/>
          </a:xfrm>
        </p:spPr>
        <p:txBody>
          <a:bodyPr/>
          <a:lstStyle/>
          <a:p>
            <a:pPr algn="ctr">
              <a:buNone/>
            </a:pPr>
            <a:r>
              <a:rPr lang="en-US" sz="3600" b="1" dirty="0" smtClean="0">
                <a:solidFill>
                  <a:schemeClr val="accent6"/>
                </a:solidFill>
                <a:latin typeface="Times New Roman" pitchFamily="18" charset="0"/>
                <a:cs typeface="Times New Roman" pitchFamily="18" charset="0"/>
              </a:rPr>
              <a:t>Scheduling Algorithms</a:t>
            </a:r>
          </a:p>
          <a:p>
            <a:pPr>
              <a:buNone/>
            </a:pPr>
            <a:endParaRPr lang="en-US" dirty="0"/>
          </a:p>
        </p:txBody>
      </p:sp>
      <p:sp>
        <p:nvSpPr>
          <p:cNvPr id="4" name="Rectangle 3"/>
          <p:cNvSpPr/>
          <p:nvPr/>
        </p:nvSpPr>
        <p:spPr>
          <a:xfrm>
            <a:off x="914400" y="1219200"/>
            <a:ext cx="7848600" cy="4154984"/>
          </a:xfrm>
          <a:prstGeom prst="rect">
            <a:avLst/>
          </a:prstGeom>
        </p:spPr>
        <p:txBody>
          <a:bodyPr wrap="square">
            <a:spAutoFit/>
          </a:bodyPr>
          <a:lstStyle/>
          <a:p>
            <a:r>
              <a:rPr lang="en-US" sz="2400" dirty="0" smtClean="0">
                <a:latin typeface="Times New Roman" pitchFamily="18" charset="0"/>
                <a:cs typeface="Times New Roman" pitchFamily="18" charset="0"/>
              </a:rPr>
              <a:t>A Process Scheduler schedules different processes to be assigned to the CPU based on particular scheduling algorithms. There are six popular process scheduling algorithms </a:t>
            </a:r>
            <a:r>
              <a:rPr lang="en-US" sz="2400" dirty="0" smtClean="0">
                <a:latin typeface="Times New Roman" pitchFamily="18" charset="0"/>
                <a:cs typeface="Times New Roman" pitchFamily="18" charset="0"/>
              </a:rPr>
              <a:t>:</a:t>
            </a:r>
          </a:p>
          <a:p>
            <a:pPr>
              <a:buFont typeface="Arial" pitchFamily="34" charset="0"/>
              <a:buChar char="•"/>
            </a:pPr>
            <a:r>
              <a:rPr lang="en-US" sz="2400" dirty="0" smtClean="0">
                <a:latin typeface="Times New Roman" pitchFamily="18" charset="0"/>
                <a:cs typeface="Times New Roman" pitchFamily="18" charset="0"/>
              </a:rPr>
              <a:t>First-Come, First-Served (FCFS) Scheduling</a:t>
            </a:r>
          </a:p>
          <a:p>
            <a:pPr>
              <a:buFont typeface="Arial" pitchFamily="34" charset="0"/>
              <a:buChar char="•"/>
            </a:pPr>
            <a:r>
              <a:rPr lang="en-US" sz="2400" dirty="0" smtClean="0">
                <a:latin typeface="Times New Roman" pitchFamily="18" charset="0"/>
                <a:cs typeface="Times New Roman" pitchFamily="18" charset="0"/>
              </a:rPr>
              <a:t>Shortest-Job-Next (SJN) Scheduling</a:t>
            </a:r>
          </a:p>
          <a:p>
            <a:pPr>
              <a:buFont typeface="Arial" pitchFamily="34" charset="0"/>
              <a:buChar char="•"/>
            </a:pPr>
            <a:r>
              <a:rPr lang="en-US" sz="2400" dirty="0" smtClean="0">
                <a:latin typeface="Times New Roman" pitchFamily="18" charset="0"/>
                <a:cs typeface="Times New Roman" pitchFamily="18" charset="0"/>
              </a:rPr>
              <a:t>Priority Scheduling</a:t>
            </a:r>
          </a:p>
          <a:p>
            <a:pPr>
              <a:buFont typeface="Arial" pitchFamily="34" charset="0"/>
              <a:buChar char="•"/>
            </a:pPr>
            <a:r>
              <a:rPr lang="en-US" sz="2400" dirty="0" smtClean="0">
                <a:latin typeface="Times New Roman" pitchFamily="18" charset="0"/>
                <a:cs typeface="Times New Roman" pitchFamily="18" charset="0"/>
              </a:rPr>
              <a:t>Shortest Remaining Time</a:t>
            </a:r>
          </a:p>
          <a:p>
            <a:pPr>
              <a:buFont typeface="Arial" pitchFamily="34" charset="0"/>
              <a:buChar char="•"/>
            </a:pPr>
            <a:r>
              <a:rPr lang="en-US" sz="2400" dirty="0" smtClean="0">
                <a:latin typeface="Times New Roman" pitchFamily="18" charset="0"/>
                <a:cs typeface="Times New Roman" pitchFamily="18" charset="0"/>
              </a:rPr>
              <a:t>Round Robin(RR) Scheduling</a:t>
            </a:r>
          </a:p>
          <a:p>
            <a:pPr>
              <a:buFont typeface="Arial" pitchFamily="34" charset="0"/>
              <a:buChar char="•"/>
            </a:pPr>
            <a:r>
              <a:rPr lang="en-US" sz="2400" dirty="0" smtClean="0">
                <a:latin typeface="Times New Roman" pitchFamily="18" charset="0"/>
                <a:cs typeface="Times New Roman" pitchFamily="18" charset="0"/>
              </a:rPr>
              <a:t>Multiple-Level Queues Scheduling</a:t>
            </a:r>
          </a:p>
          <a:p>
            <a:endParaRPr lang="en-US" sz="2400" dirty="0" smtClean="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09600"/>
            <a:ext cx="8229600" cy="3657600"/>
          </a:xfrm>
        </p:spPr>
        <p:txBody>
          <a:bodyPr>
            <a:normAutofit/>
          </a:bodyPr>
          <a:lstStyle/>
          <a:p>
            <a:pPr algn="ctr">
              <a:buNone/>
            </a:pPr>
            <a:r>
              <a:rPr lang="en-US" sz="3600" b="1" dirty="0" smtClean="0">
                <a:solidFill>
                  <a:schemeClr val="accent6"/>
                </a:solidFill>
                <a:latin typeface="Times New Roman" pitchFamily="18" charset="0"/>
                <a:cs typeface="Times New Roman" pitchFamily="18" charset="0"/>
              </a:rPr>
              <a:t>Process Synchronization 	</a:t>
            </a:r>
            <a:endParaRPr lang="en-US" sz="3600" dirty="0"/>
          </a:p>
        </p:txBody>
      </p:sp>
      <p:sp>
        <p:nvSpPr>
          <p:cNvPr id="4" name="Rectangle 3"/>
          <p:cNvSpPr/>
          <p:nvPr/>
        </p:nvSpPr>
        <p:spPr>
          <a:xfrm>
            <a:off x="685800" y="1524000"/>
            <a:ext cx="7924800" cy="2308324"/>
          </a:xfrm>
          <a:prstGeom prst="rect">
            <a:avLst/>
          </a:prstGeom>
        </p:spPr>
        <p:txBody>
          <a:bodyPr wrap="square">
            <a:spAutoFit/>
          </a:bodyPr>
          <a:lstStyle/>
          <a:p>
            <a:pPr fontAlgn="base"/>
            <a:r>
              <a:rPr lang="en-US" dirty="0" smtClean="0">
                <a:latin typeface="Times New Roman" pitchFamily="18" charset="0"/>
                <a:cs typeface="Times New Roman" pitchFamily="18" charset="0"/>
              </a:rPr>
              <a:t>On the basis of synchronization, processes are categorized as one of the following two types:</a:t>
            </a:r>
          </a:p>
          <a:p>
            <a:pPr fontAlgn="base"/>
            <a:r>
              <a:rPr lang="en-US" b="1" dirty="0" smtClean="0">
                <a:latin typeface="Times New Roman" pitchFamily="18" charset="0"/>
                <a:cs typeface="Times New Roman" pitchFamily="18" charset="0"/>
              </a:rPr>
              <a:t>Independent Process</a:t>
            </a:r>
            <a:r>
              <a:rPr lang="en-US" dirty="0" smtClean="0">
                <a:latin typeface="Times New Roman" pitchFamily="18" charset="0"/>
                <a:cs typeface="Times New Roman" pitchFamily="18" charset="0"/>
              </a:rPr>
              <a:t> : Execution of one process does not affects the execution of other processes.</a:t>
            </a:r>
          </a:p>
          <a:p>
            <a:pPr fontAlgn="base"/>
            <a:r>
              <a:rPr lang="en-US" b="1" dirty="0" smtClean="0">
                <a:latin typeface="Times New Roman" pitchFamily="18" charset="0"/>
                <a:cs typeface="Times New Roman" pitchFamily="18" charset="0"/>
              </a:rPr>
              <a:t>Cooperative Process</a:t>
            </a:r>
            <a:r>
              <a:rPr lang="en-US" dirty="0" smtClean="0">
                <a:latin typeface="Times New Roman" pitchFamily="18" charset="0"/>
                <a:cs typeface="Times New Roman" pitchFamily="18" charset="0"/>
              </a:rPr>
              <a:t> : Execution of one process affects the execution of other processes.</a:t>
            </a:r>
          </a:p>
          <a:p>
            <a:pPr algn="just" fontAlgn="base"/>
            <a:r>
              <a:rPr lang="en-US" dirty="0" smtClean="0">
                <a:latin typeface="Times New Roman" pitchFamily="18" charset="0"/>
                <a:cs typeface="Times New Roman" pitchFamily="18" charset="0"/>
              </a:rPr>
              <a:t>Process synchronization problem arises in the case of Cooperative process also because resources are shared in Cooperative processes.</a:t>
            </a:r>
            <a:endParaRPr lang="en-US" dirty="0">
              <a:latin typeface="Times New Roman" pitchFamily="18" charset="0"/>
              <a:cs typeface="Times New Roman" pitchFamily="18" charset="0"/>
            </a:endParaRPr>
          </a:p>
        </p:txBody>
      </p:sp>
      <p:sp>
        <p:nvSpPr>
          <p:cNvPr id="6" name="Rectangle 5"/>
          <p:cNvSpPr/>
          <p:nvPr/>
        </p:nvSpPr>
        <p:spPr>
          <a:xfrm>
            <a:off x="685800" y="4272677"/>
            <a:ext cx="7772400" cy="2062103"/>
          </a:xfrm>
          <a:prstGeom prst="rect">
            <a:avLst/>
          </a:prstGeom>
        </p:spPr>
        <p:txBody>
          <a:bodyPr wrap="square">
            <a:spAutoFit/>
          </a:bodyPr>
          <a:lstStyle/>
          <a:p>
            <a:pPr algn="just"/>
            <a:r>
              <a:rPr lang="en-US" sz="2000" b="1" dirty="0" smtClean="0">
                <a:latin typeface="Times New Roman" pitchFamily="18" charset="0"/>
                <a:cs typeface="Times New Roman" pitchFamily="18" charset="0"/>
              </a:rPr>
              <a:t>Race </a:t>
            </a:r>
            <a:r>
              <a:rPr lang="en-US" sz="2000" b="1" dirty="0" smtClean="0">
                <a:latin typeface="Times New Roman" pitchFamily="18" charset="0"/>
                <a:cs typeface="Times New Roman" pitchFamily="18" charset="0"/>
              </a:rPr>
              <a:t>Condition</a:t>
            </a:r>
          </a:p>
          <a:p>
            <a:pPr algn="just"/>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When more than one processes are executing the same code or accessing the same memory or any shared variable in that condition there is a possibility that the output or the value of the shared variable is wrong so for that all the processes doing the race to say that my output is correct this condition known as a race condition.</a:t>
            </a:r>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09600" y="304800"/>
            <a:ext cx="7924800" cy="1200329"/>
          </a:xfrm>
          <a:prstGeom prst="rect">
            <a:avLst/>
          </a:prstGeom>
        </p:spPr>
        <p:txBody>
          <a:bodyPr wrap="square">
            <a:spAutoFit/>
          </a:bodyPr>
          <a:lstStyle/>
          <a:p>
            <a:pPr algn="just" fontAlgn="base"/>
            <a:r>
              <a:rPr lang="en-US" b="1" dirty="0" smtClean="0">
                <a:latin typeface="Times New Roman" pitchFamily="18" charset="0"/>
                <a:cs typeface="Times New Roman" pitchFamily="18" charset="0"/>
              </a:rPr>
              <a:t>Critical Section Problem</a:t>
            </a:r>
            <a:endParaRPr lang="en-US" dirty="0" smtClean="0">
              <a:latin typeface="Times New Roman" pitchFamily="18" charset="0"/>
              <a:cs typeface="Times New Roman" pitchFamily="18" charset="0"/>
            </a:endParaRPr>
          </a:p>
          <a:p>
            <a:pPr algn="just" fontAlgn="base"/>
            <a:r>
              <a:rPr lang="en-US" dirty="0" smtClean="0">
                <a:latin typeface="Times New Roman" pitchFamily="18" charset="0"/>
                <a:cs typeface="Times New Roman" pitchFamily="18" charset="0"/>
              </a:rPr>
              <a:t>Critical section is a code segment that can be accessed by only one process at a time. Critical section contains shared variables which need to be synchronized to maintain consistency of data variables.</a:t>
            </a:r>
            <a:endParaRPr lang="en-US" dirty="0">
              <a:latin typeface="Times New Roman" pitchFamily="18" charset="0"/>
              <a:cs typeface="Times New Roman" pitchFamily="18" charset="0"/>
            </a:endParaRPr>
          </a:p>
        </p:txBody>
      </p:sp>
      <p:pic>
        <p:nvPicPr>
          <p:cNvPr id="34818" name="Picture 2" descr="critical section problem"/>
          <p:cNvPicPr>
            <a:picLocks noChangeAspect="1" noChangeArrowheads="1"/>
          </p:cNvPicPr>
          <p:nvPr/>
        </p:nvPicPr>
        <p:blipFill>
          <a:blip r:embed="rId2"/>
          <a:srcRect/>
          <a:stretch>
            <a:fillRect/>
          </a:stretch>
        </p:blipFill>
        <p:spPr bwMode="auto">
          <a:xfrm>
            <a:off x="2895600" y="1447800"/>
            <a:ext cx="3505200" cy="3921761"/>
          </a:xfrm>
          <a:prstGeom prst="rect">
            <a:avLst/>
          </a:prstGeom>
          <a:noFill/>
        </p:spPr>
      </p:pic>
      <p:sp>
        <p:nvSpPr>
          <p:cNvPr id="9" name="Rectangle 8"/>
          <p:cNvSpPr/>
          <p:nvPr/>
        </p:nvSpPr>
        <p:spPr>
          <a:xfrm>
            <a:off x="838200" y="5562600"/>
            <a:ext cx="7772400" cy="369332"/>
          </a:xfrm>
          <a:prstGeom prst="rect">
            <a:avLst/>
          </a:prstGeom>
        </p:spPr>
        <p:txBody>
          <a:bodyPr wrap="square">
            <a:spAutoFit/>
          </a:bodyPr>
          <a:lstStyle/>
          <a:p>
            <a:r>
              <a:rPr lang="en-US" dirty="0" smtClean="0">
                <a:latin typeface="Times New Roman" pitchFamily="18" charset="0"/>
                <a:cs typeface="Times New Roman" pitchFamily="18" charset="0"/>
              </a:rPr>
              <a:t>In the entry section, the process requests for entry in the </a:t>
            </a:r>
            <a:r>
              <a:rPr lang="en-US" b="1" dirty="0" smtClean="0">
                <a:latin typeface="Times New Roman" pitchFamily="18" charset="0"/>
                <a:cs typeface="Times New Roman" pitchFamily="18" charset="0"/>
              </a:rPr>
              <a:t>Critical Section.</a:t>
            </a:r>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228600" y="1447800"/>
            <a:ext cx="8382000" cy="1470025"/>
          </a:xfrm>
        </p:spPr>
        <p:txBody>
          <a:bodyPr>
            <a:normAutofit/>
          </a:bodyPr>
          <a:lstStyle/>
          <a:p>
            <a:r>
              <a:rPr lang="en-US" sz="2400" dirty="0" smtClean="0">
                <a:solidFill>
                  <a:srgbClr val="C00000"/>
                </a:solidFill>
                <a:latin typeface="Times New timRoman"/>
              </a:rPr>
              <a:t>Abraham Silberschatz, Peter Baer Galvin, Greg Gagne</a:t>
            </a:r>
            <a:r>
              <a:rPr lang="en-US" sz="2400" dirty="0" smtClean="0">
                <a:latin typeface="Times New timRoman"/>
              </a:rPr>
              <a:t>: </a:t>
            </a:r>
            <a:br>
              <a:rPr lang="en-US" sz="2400" dirty="0" smtClean="0">
                <a:latin typeface="Times New timRoman"/>
              </a:rPr>
            </a:br>
            <a:r>
              <a:rPr lang="en-US" sz="2400" dirty="0" smtClean="0">
                <a:latin typeface="Times New timRoman"/>
              </a:rPr>
              <a:t>Operating Systems Principles, 8th Edition, Wiley – India. </a:t>
            </a:r>
            <a:br>
              <a:rPr lang="en-US" sz="2400" dirty="0" smtClean="0">
                <a:latin typeface="Times New timRoman"/>
              </a:rPr>
            </a:br>
            <a:r>
              <a:rPr lang="en-US" sz="2400" dirty="0" smtClean="0"/>
              <a:t>	</a:t>
            </a:r>
          </a:p>
        </p:txBody>
      </p:sp>
      <p:sp>
        <p:nvSpPr>
          <p:cNvPr id="1025" name="Rectangle 1"/>
          <p:cNvSpPr>
            <a:spLocks noChangeArrowheads="1"/>
          </p:cNvSpPr>
          <p:nvPr/>
        </p:nvSpPr>
        <p:spPr bwMode="auto">
          <a:xfrm>
            <a:off x="533400" y="609600"/>
            <a:ext cx="8305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Text book</a:t>
            </a:r>
            <a:endParaRPr kumimoji="0" lang="en-US" sz="3600" b="1" i="0" u="none" strike="noStrike" cap="none" normalizeH="0" baseline="0" dirty="0" smtClean="0">
              <a:ln>
                <a:noFill/>
              </a:ln>
              <a:solidFill>
                <a:srgbClr val="7030A0"/>
              </a:solidFill>
              <a:effectLst/>
              <a:latin typeface="Times New Roman" pitchFamily="18" charset="0"/>
              <a:cs typeface="Times New Roman" pitchFamily="18" charset="0"/>
            </a:endParaRPr>
          </a:p>
        </p:txBody>
      </p:sp>
      <p:sp>
        <p:nvSpPr>
          <p:cNvPr id="4" name="Rectangle 1"/>
          <p:cNvSpPr>
            <a:spLocks noChangeArrowheads="1"/>
          </p:cNvSpPr>
          <p:nvPr/>
        </p:nvSpPr>
        <p:spPr bwMode="auto">
          <a:xfrm>
            <a:off x="457200" y="3048000"/>
            <a:ext cx="8305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Reference book</a:t>
            </a:r>
            <a:endParaRPr kumimoji="0" lang="en-US" sz="3600" b="1" i="0" u="none" strike="noStrike" cap="none" normalizeH="0" baseline="0" dirty="0" smtClean="0">
              <a:ln>
                <a:noFill/>
              </a:ln>
              <a:solidFill>
                <a:srgbClr val="7030A0"/>
              </a:solidFill>
              <a:effectLst/>
              <a:latin typeface="Times New Roman" pitchFamily="18" charset="0"/>
              <a:cs typeface="Times New Roman" pitchFamily="18" charset="0"/>
            </a:endParaRPr>
          </a:p>
        </p:txBody>
      </p:sp>
      <p:sp>
        <p:nvSpPr>
          <p:cNvPr id="5" name="Title 2"/>
          <p:cNvSpPr txBox="1">
            <a:spLocks/>
          </p:cNvSpPr>
          <p:nvPr/>
        </p:nvSpPr>
        <p:spPr>
          <a:xfrm>
            <a:off x="914400" y="3962400"/>
            <a:ext cx="8001000" cy="1470025"/>
          </a:xfrm>
          <a:prstGeom prst="rect">
            <a:avLst/>
          </a:prstGeom>
        </p:spPr>
        <p:txBody>
          <a:bodyPr vert="horz" lIns="91440" tIns="45720" rIns="91440" bIns="45720" rtlCol="0" anchor="ctr">
            <a:normAutofit/>
          </a:bodyPr>
          <a:lstStyle/>
          <a:p>
            <a:r>
              <a:rPr lang="en-US" sz="2400" dirty="0" smtClean="0">
                <a:solidFill>
                  <a:srgbClr val="C00000"/>
                </a:solidFill>
                <a:latin typeface="Times New timRoman"/>
              </a:rPr>
              <a:t>P C P Bhatt: </a:t>
            </a:r>
            <a:r>
              <a:rPr lang="en-US" sz="2400" dirty="0" smtClean="0">
                <a:latin typeface="Times New timRoman"/>
              </a:rPr>
              <a:t>Operating Systems, 2ndEdition, PHI, 2006. </a:t>
            </a:r>
          </a:p>
          <a:p>
            <a:r>
              <a:rPr lang="en-US" sz="2400"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533400" y="990600"/>
            <a:ext cx="82296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lnSpc>
                <a:spcPct val="150000"/>
              </a:lnSpc>
              <a:spcBef>
                <a:spcPct val="0"/>
              </a:spcBef>
              <a:spcAft>
                <a:spcPct val="0"/>
              </a:spcAft>
            </a:pPr>
            <a:r>
              <a:rPr lang="en-US" sz="3600" dirty="0" smtClean="0">
                <a:solidFill>
                  <a:srgbClr val="C00000"/>
                </a:solidFill>
                <a:latin typeface="Times New timRoman"/>
              </a:rPr>
              <a:t>What is an Operating System? </a:t>
            </a:r>
          </a:p>
          <a:p>
            <a:pPr lvl="0" algn="just" fontAlgn="base">
              <a:lnSpc>
                <a:spcPct val="150000"/>
              </a:lnSpc>
              <a:spcBef>
                <a:spcPct val="0"/>
              </a:spcBef>
              <a:spcAft>
                <a:spcPct val="0"/>
              </a:spcAft>
            </a:pPr>
            <a:r>
              <a:rPr lang="en-US" sz="2800" dirty="0" smtClean="0">
                <a:latin typeface="Times New timRoman"/>
              </a:rPr>
              <a:t>An operating system is a system software that acts as an intermediary between a user of a computer and the computer hardware. It is a software that manages the computer hardware. </a:t>
            </a:r>
            <a:r>
              <a:rPr lang="en-US" sz="2800" dirty="0" smtClean="0">
                <a:latin typeface="Times New timRoman"/>
              </a:rPr>
              <a:t>Operating System (Os) </a:t>
            </a:r>
            <a:r>
              <a:rPr lang="en-US" sz="2800" dirty="0" smtClean="0">
                <a:latin typeface="Times New timRoman"/>
              </a:rPr>
              <a:t>allows the user to execute programs in a convenient and efficient manner.</a:t>
            </a:r>
            <a:endParaRPr kumimoji="0" lang="en-US" sz="2800" b="0" i="0" u="none" strike="noStrike" cap="none" normalizeH="0" baseline="0" dirty="0" smtClean="0">
              <a:ln>
                <a:noFill/>
              </a:ln>
              <a:solidFill>
                <a:schemeClr val="tx1"/>
              </a:solidFill>
              <a:effectLst/>
              <a:latin typeface="Times New timRoman"/>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8915400" cy="1470025"/>
          </a:xfrm>
        </p:spPr>
        <p:txBody>
          <a:bodyPr>
            <a:normAutofit fontScale="90000"/>
          </a:bodyPr>
          <a:lstStyle/>
          <a:p>
            <a:r>
              <a:rPr lang="en-US" sz="4000" b="1" dirty="0" smtClean="0">
                <a:solidFill>
                  <a:schemeClr val="accent6"/>
                </a:solidFill>
                <a:latin typeface="Times New Roman" pitchFamily="18" charset="0"/>
                <a:cs typeface="Times New Roman" pitchFamily="18" charset="0"/>
              </a:rPr>
              <a:t/>
            </a:r>
            <a:br>
              <a:rPr lang="en-US" sz="4000" b="1" dirty="0" smtClean="0">
                <a:solidFill>
                  <a:schemeClr val="accent6"/>
                </a:solidFill>
                <a:latin typeface="Times New Roman" pitchFamily="18" charset="0"/>
                <a:cs typeface="Times New Roman" pitchFamily="18" charset="0"/>
              </a:rPr>
            </a:br>
            <a:r>
              <a:rPr lang="en-US" sz="4000" b="1" dirty="0" smtClean="0">
                <a:solidFill>
                  <a:schemeClr val="accent6"/>
                </a:solidFill>
                <a:latin typeface="Times New Roman" pitchFamily="18" charset="0"/>
                <a:cs typeface="Times New Roman" pitchFamily="18" charset="0"/>
              </a:rPr>
              <a:t>Computer System Architecture</a:t>
            </a:r>
            <a:br>
              <a:rPr lang="en-US" sz="4000" b="1" dirty="0" smtClean="0">
                <a:solidFill>
                  <a:schemeClr val="accent6"/>
                </a:solidFill>
                <a:latin typeface="Times New Roman" pitchFamily="18" charset="0"/>
                <a:cs typeface="Times New Roman" pitchFamily="18" charset="0"/>
              </a:rPr>
            </a:br>
            <a:r>
              <a:rPr lang="en-US" sz="4000" b="1" dirty="0" smtClean="0">
                <a:solidFill>
                  <a:schemeClr val="accent6"/>
                </a:solidFill>
                <a:latin typeface="Times New Roman" pitchFamily="18" charset="0"/>
                <a:cs typeface="Times New Roman" pitchFamily="18" charset="0"/>
              </a:rPr>
              <a:t/>
            </a:r>
            <a:br>
              <a:rPr lang="en-US" sz="4000" b="1" dirty="0" smtClean="0">
                <a:solidFill>
                  <a:schemeClr val="accent6"/>
                </a:solidFill>
                <a:latin typeface="Times New Roman" pitchFamily="18" charset="0"/>
                <a:cs typeface="Times New Roman" pitchFamily="18" charset="0"/>
              </a:rPr>
            </a:br>
            <a:endParaRPr lang="en-US" sz="4000" b="1" dirty="0">
              <a:solidFill>
                <a:schemeClr val="accent6"/>
              </a:solidFill>
              <a:latin typeface="Times New Roman" pitchFamily="18" charset="0"/>
              <a:cs typeface="Times New Roman" pitchFamily="18" charset="0"/>
            </a:endParaRPr>
          </a:p>
        </p:txBody>
      </p:sp>
      <p:sp>
        <p:nvSpPr>
          <p:cNvPr id="4" name="Rectangle 3"/>
          <p:cNvSpPr/>
          <p:nvPr/>
        </p:nvSpPr>
        <p:spPr>
          <a:xfrm>
            <a:off x="838200" y="914400"/>
            <a:ext cx="7772400" cy="1477328"/>
          </a:xfrm>
          <a:prstGeom prst="rect">
            <a:avLst/>
          </a:prstGeom>
        </p:spPr>
        <p:txBody>
          <a:bodyPr wrap="square">
            <a:spAutoFit/>
          </a:bodyPr>
          <a:lstStyle/>
          <a:p>
            <a:pPr algn="just"/>
            <a:r>
              <a:rPr lang="en-US" dirty="0" smtClean="0">
                <a:latin typeface="Times New Roman" pitchFamily="18" charset="0"/>
                <a:cs typeface="Times New Roman" pitchFamily="18" charset="0"/>
              </a:rPr>
              <a:t>A computer system is basically a machine that simplifies complicated tasks. It should maximize performance and reduce costs as well as power consumption</a:t>
            </a:r>
            <a:r>
              <a:rPr lang="en-US" dirty="0" smtClean="0">
                <a:latin typeface="Times New Roman" pitchFamily="18" charset="0"/>
                <a:cs typeface="Times New Roman" pitchFamily="18" charset="0"/>
              </a:rPr>
              <a:t>. The </a:t>
            </a:r>
            <a:r>
              <a:rPr lang="en-US" dirty="0" smtClean="0">
                <a:latin typeface="Times New Roman" pitchFamily="18" charset="0"/>
                <a:cs typeface="Times New Roman" pitchFamily="18" charset="0"/>
              </a:rPr>
              <a:t>different components in the Computer System Architecture are Input Unit, Output Unit, Storage Unit, Arithmetic Logic Unit, Control Unit etc.</a:t>
            </a:r>
          </a:p>
          <a:p>
            <a:pPr algn="just"/>
            <a:r>
              <a:rPr lang="en-US" dirty="0" smtClean="0">
                <a:latin typeface="Times New Roman" pitchFamily="18" charset="0"/>
                <a:cs typeface="Times New Roman" pitchFamily="18" charset="0"/>
              </a:rPr>
              <a:t>A diagram that shows the flow of data between these units is as </a:t>
            </a:r>
            <a:r>
              <a:rPr lang="en-US" dirty="0" smtClean="0">
                <a:latin typeface="Times New Roman" pitchFamily="18" charset="0"/>
                <a:cs typeface="Times New Roman" pitchFamily="18" charset="0"/>
              </a:rPr>
              <a:t>follows:</a:t>
            </a:r>
            <a:endParaRPr lang="en-US" dirty="0">
              <a:latin typeface="Times New Roman" pitchFamily="18" charset="0"/>
              <a:cs typeface="Times New Roman" pitchFamily="18" charset="0"/>
            </a:endParaRPr>
          </a:p>
        </p:txBody>
      </p:sp>
      <p:pic>
        <p:nvPicPr>
          <p:cNvPr id="16386" name="Picture 2" descr="Computer System Architecture"/>
          <p:cNvPicPr>
            <a:picLocks noChangeAspect="1" noChangeArrowheads="1"/>
          </p:cNvPicPr>
          <p:nvPr/>
        </p:nvPicPr>
        <p:blipFill>
          <a:blip r:embed="rId2"/>
          <a:srcRect/>
          <a:stretch>
            <a:fillRect/>
          </a:stretch>
        </p:blipFill>
        <p:spPr bwMode="auto">
          <a:xfrm>
            <a:off x="1524000" y="2362200"/>
            <a:ext cx="6553200" cy="37338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8915400" cy="1470025"/>
          </a:xfrm>
        </p:spPr>
        <p:txBody>
          <a:bodyPr>
            <a:normAutofit fontScale="90000"/>
          </a:bodyPr>
          <a:lstStyle/>
          <a:p>
            <a:r>
              <a:rPr lang="en-US" sz="4000" b="1" dirty="0" smtClean="0">
                <a:solidFill>
                  <a:schemeClr val="accent6"/>
                </a:solidFill>
                <a:latin typeface="Times New Roman" pitchFamily="18" charset="0"/>
                <a:cs typeface="Times New Roman" pitchFamily="18" charset="0"/>
              </a:rPr>
              <a:t/>
            </a:r>
            <a:br>
              <a:rPr lang="en-US" sz="4000" b="1" dirty="0" smtClean="0">
                <a:solidFill>
                  <a:schemeClr val="accent6"/>
                </a:solidFill>
                <a:latin typeface="Times New Roman" pitchFamily="18" charset="0"/>
                <a:cs typeface="Times New Roman" pitchFamily="18" charset="0"/>
              </a:rPr>
            </a:br>
            <a:r>
              <a:rPr lang="en-US" sz="4000" b="1" dirty="0" smtClean="0">
                <a:solidFill>
                  <a:schemeClr val="accent6"/>
                </a:solidFill>
                <a:latin typeface="Times New Roman" pitchFamily="18" charset="0"/>
                <a:cs typeface="Times New Roman" pitchFamily="18" charset="0"/>
              </a:rPr>
              <a:t>Computer System Architecture</a:t>
            </a:r>
            <a:br>
              <a:rPr lang="en-US" sz="4000" b="1" dirty="0" smtClean="0">
                <a:solidFill>
                  <a:schemeClr val="accent6"/>
                </a:solidFill>
                <a:latin typeface="Times New Roman" pitchFamily="18" charset="0"/>
                <a:cs typeface="Times New Roman" pitchFamily="18" charset="0"/>
              </a:rPr>
            </a:br>
            <a:r>
              <a:rPr lang="en-US" sz="4000" b="1" dirty="0" smtClean="0">
                <a:solidFill>
                  <a:schemeClr val="accent6"/>
                </a:solidFill>
                <a:latin typeface="Times New Roman" pitchFamily="18" charset="0"/>
                <a:cs typeface="Times New Roman" pitchFamily="18" charset="0"/>
              </a:rPr>
              <a:t>Layered OS Architecture</a:t>
            </a:r>
            <a:br>
              <a:rPr lang="en-US" sz="4000" b="1" dirty="0" smtClean="0">
                <a:solidFill>
                  <a:schemeClr val="accent6"/>
                </a:solidFill>
                <a:latin typeface="Times New Roman" pitchFamily="18" charset="0"/>
                <a:cs typeface="Times New Roman" pitchFamily="18" charset="0"/>
              </a:rPr>
            </a:br>
            <a:endParaRPr lang="en-US" sz="4000" b="1" dirty="0">
              <a:solidFill>
                <a:schemeClr val="accent6"/>
              </a:solidFill>
              <a:latin typeface="Times New Roman" pitchFamily="18" charset="0"/>
              <a:cs typeface="Times New Roman" pitchFamily="18" charset="0"/>
            </a:endParaRPr>
          </a:p>
        </p:txBody>
      </p:sp>
      <p:pic>
        <p:nvPicPr>
          <p:cNvPr id="13314" name="Picture 2" descr="A layered OS architecture"/>
          <p:cNvPicPr>
            <a:picLocks noChangeAspect="1" noChangeArrowheads="1"/>
          </p:cNvPicPr>
          <p:nvPr/>
        </p:nvPicPr>
        <p:blipFill>
          <a:blip r:embed="rId2"/>
          <a:srcRect/>
          <a:stretch>
            <a:fillRect/>
          </a:stretch>
        </p:blipFill>
        <p:spPr bwMode="auto">
          <a:xfrm>
            <a:off x="1828800" y="1411941"/>
            <a:ext cx="4876800" cy="430305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
            <a:ext cx="8153400" cy="914400"/>
          </a:xfrm>
        </p:spPr>
        <p:txBody>
          <a:bodyPr>
            <a:normAutofit fontScale="90000"/>
          </a:bodyPr>
          <a:lstStyle/>
          <a:p>
            <a:r>
              <a:rPr lang="en-US" dirty="0" smtClean="0"/>
              <a:t/>
            </a:r>
            <a:br>
              <a:rPr lang="en-US" dirty="0" smtClean="0"/>
            </a:br>
            <a:r>
              <a:rPr lang="en-US" sz="4000" b="1" dirty="0" smtClean="0">
                <a:solidFill>
                  <a:schemeClr val="accent6"/>
                </a:solidFill>
                <a:latin typeface="Times New Roman" pitchFamily="18" charset="0"/>
                <a:cs typeface="Times New Roman" pitchFamily="18" charset="0"/>
              </a:rPr>
              <a:t>Operating System Operations</a:t>
            </a:r>
            <a:r>
              <a:rPr lang="en-US" dirty="0" smtClean="0"/>
              <a:t/>
            </a:r>
            <a:br>
              <a:rPr lang="en-US" dirty="0" smtClean="0"/>
            </a:br>
            <a:endParaRPr lang="en-US" sz="3600" dirty="0">
              <a:latin typeface="Times New Roman" pitchFamily="18" charset="0"/>
              <a:cs typeface="Times New Roman" pitchFamily="18" charset="0"/>
            </a:endParaRPr>
          </a:p>
        </p:txBody>
      </p:sp>
      <p:sp>
        <p:nvSpPr>
          <p:cNvPr id="3" name="Rectangle 2"/>
          <p:cNvSpPr/>
          <p:nvPr/>
        </p:nvSpPr>
        <p:spPr>
          <a:xfrm>
            <a:off x="685800" y="914400"/>
            <a:ext cx="8001000" cy="923330"/>
          </a:xfrm>
          <a:prstGeom prst="rect">
            <a:avLst/>
          </a:prstGeom>
        </p:spPr>
        <p:txBody>
          <a:bodyPr wrap="square">
            <a:spAutoFit/>
          </a:bodyPr>
          <a:lstStyle/>
          <a:p>
            <a:pPr algn="just"/>
            <a:r>
              <a:rPr lang="en-US" dirty="0" smtClean="0">
                <a:latin typeface="Times New Roman" pitchFamily="18" charset="0"/>
                <a:cs typeface="Times New Roman" pitchFamily="18" charset="0"/>
              </a:rPr>
              <a:t>The major operations of the operating system are process management, memory management, device management and file management. These are given in detail as follows:</a:t>
            </a:r>
            <a:endParaRPr lang="en-US" dirty="0">
              <a:latin typeface="Times New Roman" pitchFamily="18" charset="0"/>
              <a:cs typeface="Times New Roman" pitchFamily="18" charset="0"/>
            </a:endParaRPr>
          </a:p>
        </p:txBody>
      </p:sp>
      <p:pic>
        <p:nvPicPr>
          <p:cNvPr id="15362" name="Picture 2" descr="Operating System Operations"/>
          <p:cNvPicPr>
            <a:picLocks noChangeAspect="1" noChangeArrowheads="1"/>
          </p:cNvPicPr>
          <p:nvPr/>
        </p:nvPicPr>
        <p:blipFill>
          <a:blip r:embed="rId2"/>
          <a:srcRect/>
          <a:stretch>
            <a:fillRect/>
          </a:stretch>
        </p:blipFill>
        <p:spPr bwMode="auto">
          <a:xfrm>
            <a:off x="1676400" y="1600200"/>
            <a:ext cx="5391270" cy="3612566"/>
          </a:xfrm>
          <a:prstGeom prst="rect">
            <a:avLst/>
          </a:prstGeom>
          <a:noFill/>
        </p:spPr>
      </p:pic>
      <p:sp>
        <p:nvSpPr>
          <p:cNvPr id="5" name="TextBox 4"/>
          <p:cNvSpPr txBox="1"/>
          <p:nvPr/>
        </p:nvSpPr>
        <p:spPr>
          <a:xfrm>
            <a:off x="1219200" y="5181600"/>
            <a:ext cx="7239000" cy="646331"/>
          </a:xfrm>
          <a:prstGeom prst="rect">
            <a:avLst/>
          </a:prstGeom>
          <a:noFill/>
        </p:spPr>
        <p:txBody>
          <a:bodyPr wrap="square" rtlCol="0">
            <a:spAutoFit/>
          </a:bodyPr>
          <a:lstStyle/>
          <a:p>
            <a:r>
              <a:rPr lang="en-US" dirty="0" smtClean="0">
                <a:latin typeface="Times New Roman" pitchFamily="18" charset="0"/>
                <a:cs typeface="Times New Roman" pitchFamily="18" charset="0"/>
              </a:rPr>
              <a:t>Process Management,  Memory Management,  Device Management  &amp; File Management.</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5745163"/>
          </a:xfrm>
        </p:spPr>
        <p:txBody>
          <a:bodyPr>
            <a:normAutofit/>
          </a:bodyPr>
          <a:lstStyle/>
          <a:p>
            <a:pPr algn="ctr">
              <a:buNone/>
            </a:pPr>
            <a:r>
              <a:rPr lang="en-US" sz="4000" b="1" dirty="0" smtClean="0">
                <a:solidFill>
                  <a:schemeClr val="accent6"/>
                </a:solidFill>
                <a:latin typeface="Times New Roman" pitchFamily="18" charset="0"/>
                <a:cs typeface="Times New Roman" pitchFamily="18" charset="0"/>
              </a:rPr>
              <a:t>Operating System Structure</a:t>
            </a:r>
            <a:endParaRPr lang="en-US" sz="3400" dirty="0" smtClean="0">
              <a:solidFill>
                <a:schemeClr val="accent6"/>
              </a:solidFill>
              <a:latin typeface="Times New Roman" pitchFamily="18" charset="0"/>
              <a:cs typeface="Times New Roman" pitchFamily="18" charset="0"/>
            </a:endParaRPr>
          </a:p>
          <a:p>
            <a:endParaRPr lang="en-US" dirty="0"/>
          </a:p>
        </p:txBody>
      </p:sp>
      <p:sp>
        <p:nvSpPr>
          <p:cNvPr id="4" name="Rectangle 3"/>
          <p:cNvSpPr/>
          <p:nvPr/>
        </p:nvSpPr>
        <p:spPr>
          <a:xfrm>
            <a:off x="381000" y="762000"/>
            <a:ext cx="8229600" cy="1200329"/>
          </a:xfrm>
          <a:prstGeom prst="rect">
            <a:avLst/>
          </a:prstGeom>
        </p:spPr>
        <p:txBody>
          <a:bodyPr wrap="square">
            <a:spAutoFit/>
          </a:bodyPr>
          <a:lstStyle/>
          <a:p>
            <a:pPr algn="just"/>
            <a:r>
              <a:rPr lang="en-US" dirty="0" smtClean="0">
                <a:latin typeface="Times New Roman" pitchFamily="18" charset="0"/>
                <a:cs typeface="Times New Roman" pitchFamily="18" charset="0"/>
              </a:rPr>
              <a:t>Operating system can be implemented with the help of various structures. The structure of the OS depends mainly on how the various common components of the operating system are interconnected and melded into the kernel. Depending on this we have following structures of the operating system:</a:t>
            </a:r>
            <a:endParaRPr lang="en-US" dirty="0">
              <a:latin typeface="Times New Roman" pitchFamily="18" charset="0"/>
              <a:cs typeface="Times New Roman" pitchFamily="18" charset="0"/>
            </a:endParaRPr>
          </a:p>
        </p:txBody>
      </p:sp>
      <p:pic>
        <p:nvPicPr>
          <p:cNvPr id="14338" name="Picture 2" descr="https://media.geeksforgeeks.org/wp-content/uploads/20200501142632/1406-4.png"/>
          <p:cNvPicPr>
            <a:picLocks noChangeAspect="1" noChangeArrowheads="1"/>
          </p:cNvPicPr>
          <p:nvPr/>
        </p:nvPicPr>
        <p:blipFill>
          <a:blip r:embed="rId2"/>
          <a:srcRect/>
          <a:stretch>
            <a:fillRect/>
          </a:stretch>
        </p:blipFill>
        <p:spPr bwMode="auto">
          <a:xfrm>
            <a:off x="2743200" y="3352800"/>
            <a:ext cx="3200400" cy="3038476"/>
          </a:xfrm>
          <a:prstGeom prst="rect">
            <a:avLst/>
          </a:prstGeom>
          <a:noFill/>
        </p:spPr>
      </p:pic>
      <p:sp>
        <p:nvSpPr>
          <p:cNvPr id="5" name="Rectangle 4"/>
          <p:cNvSpPr/>
          <p:nvPr/>
        </p:nvSpPr>
        <p:spPr>
          <a:xfrm>
            <a:off x="381000" y="1981200"/>
            <a:ext cx="8305800" cy="1200329"/>
          </a:xfrm>
          <a:prstGeom prst="rect">
            <a:avLst/>
          </a:prstGeom>
        </p:spPr>
        <p:txBody>
          <a:bodyPr wrap="square">
            <a:spAutoFit/>
          </a:bodyPr>
          <a:lstStyle/>
          <a:p>
            <a:r>
              <a:rPr lang="en-US" dirty="0" smtClean="0">
                <a:latin typeface="Times New Roman" pitchFamily="18" charset="0"/>
                <a:cs typeface="Times New Roman" pitchFamily="18" charset="0"/>
              </a:rPr>
              <a:t>MS-DOS is an example of such operating system. In MS-DOS application programs are able to access the basic I/O routines. These types of operating system cause the entire system to crash if one of the user programs fails.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Diagram of the structure of MS-DOS is shown below.</a:t>
            </a: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5745163"/>
          </a:xfrm>
        </p:spPr>
        <p:txBody>
          <a:bodyPr>
            <a:normAutofit/>
          </a:bodyPr>
          <a:lstStyle/>
          <a:p>
            <a:pPr algn="ctr">
              <a:buNone/>
            </a:pPr>
            <a:r>
              <a:rPr lang="en-US" sz="4000" b="1" dirty="0" smtClean="0">
                <a:solidFill>
                  <a:schemeClr val="accent6"/>
                </a:solidFill>
                <a:latin typeface="Times New Roman" pitchFamily="18" charset="0"/>
                <a:cs typeface="Times New Roman" pitchFamily="18" charset="0"/>
              </a:rPr>
              <a:t>Operating System Structure</a:t>
            </a:r>
            <a:endParaRPr lang="en-US" sz="3400" dirty="0" smtClean="0">
              <a:solidFill>
                <a:schemeClr val="accent6"/>
              </a:solidFill>
              <a:latin typeface="Times New Roman" pitchFamily="18" charset="0"/>
              <a:cs typeface="Times New Roman" pitchFamily="18" charset="0"/>
            </a:endParaRPr>
          </a:p>
          <a:p>
            <a:endParaRPr lang="en-US" dirty="0"/>
          </a:p>
        </p:txBody>
      </p:sp>
      <p:sp>
        <p:nvSpPr>
          <p:cNvPr id="6" name="Rectangle 5"/>
          <p:cNvSpPr/>
          <p:nvPr/>
        </p:nvSpPr>
        <p:spPr>
          <a:xfrm>
            <a:off x="381000" y="762000"/>
            <a:ext cx="8458200" cy="1477328"/>
          </a:xfrm>
          <a:prstGeom prst="rect">
            <a:avLst/>
          </a:prstGeom>
        </p:spPr>
        <p:txBody>
          <a:bodyPr wrap="square">
            <a:spAutoFit/>
          </a:bodyPr>
          <a:lstStyle/>
          <a:p>
            <a:pPr algn="just"/>
            <a:r>
              <a:rPr lang="en-US" b="1" dirty="0" smtClean="0">
                <a:latin typeface="Times New Roman" pitchFamily="18" charset="0"/>
                <a:cs typeface="Times New Roman" pitchFamily="18" charset="0"/>
              </a:rPr>
              <a:t>Layered structure</a:t>
            </a:r>
            <a:r>
              <a:rPr lang="en-US" b="1"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An </a:t>
            </a:r>
            <a:r>
              <a:rPr lang="en-US" dirty="0" smtClean="0">
                <a:latin typeface="Times New Roman" pitchFamily="18" charset="0"/>
                <a:cs typeface="Times New Roman" pitchFamily="18" charset="0"/>
              </a:rPr>
              <a:t>OS can be broken into pieces and retain much more control on system. In this structure the OS is broken into number of layers (levels). The bottom layer (layer 0) is the hardware and the topmost layer (layer N) is the user interface. These layers are so designed that each layer uses the functions of the lower level layers only. </a:t>
            </a:r>
            <a:endParaRPr lang="en-US" dirty="0">
              <a:latin typeface="Times New Roman" pitchFamily="18" charset="0"/>
              <a:cs typeface="Times New Roman" pitchFamily="18" charset="0"/>
            </a:endParaRPr>
          </a:p>
        </p:txBody>
      </p:sp>
      <p:pic>
        <p:nvPicPr>
          <p:cNvPr id="32770" name="Picture 2" descr="Lightbox"/>
          <p:cNvPicPr>
            <a:picLocks noChangeAspect="1" noChangeArrowheads="1"/>
          </p:cNvPicPr>
          <p:nvPr/>
        </p:nvPicPr>
        <p:blipFill>
          <a:blip r:embed="rId2"/>
          <a:srcRect/>
          <a:stretch>
            <a:fillRect/>
          </a:stretch>
        </p:blipFill>
        <p:spPr bwMode="auto">
          <a:xfrm>
            <a:off x="2133600" y="2895600"/>
            <a:ext cx="4240160" cy="35052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lvl="0" algn="ctr">
              <a:buNone/>
            </a:pPr>
            <a:r>
              <a:rPr lang="en-US" sz="3600" b="1" dirty="0" smtClean="0">
                <a:solidFill>
                  <a:schemeClr val="accent6"/>
                </a:solidFill>
                <a:latin typeface="Times New Roman" pitchFamily="18" charset="0"/>
                <a:cs typeface="Times New Roman" pitchFamily="18" charset="0"/>
              </a:rPr>
              <a:t>Operating System Services</a:t>
            </a:r>
            <a:endParaRPr lang="en-US" sz="3600" dirty="0" smtClean="0"/>
          </a:p>
          <a:p>
            <a:endParaRPr lang="en-US" dirty="0"/>
          </a:p>
        </p:txBody>
      </p:sp>
      <p:sp>
        <p:nvSpPr>
          <p:cNvPr id="4" name="Rectangle 3"/>
          <p:cNvSpPr/>
          <p:nvPr/>
        </p:nvSpPr>
        <p:spPr>
          <a:xfrm>
            <a:off x="609600" y="1371600"/>
            <a:ext cx="8153400" cy="3785652"/>
          </a:xfrm>
          <a:prstGeom prst="rect">
            <a:avLst/>
          </a:prstGeom>
        </p:spPr>
        <p:txBody>
          <a:bodyPr wrap="square">
            <a:spAutoFit/>
          </a:bodyPr>
          <a:lstStyle/>
          <a:p>
            <a:pPr algn="just"/>
            <a:r>
              <a:rPr lang="en-US" sz="2000" dirty="0" smtClean="0">
                <a:latin typeface="Times New Roman" pitchFamily="18" charset="0"/>
                <a:cs typeface="Times New Roman" pitchFamily="18" charset="0"/>
              </a:rPr>
              <a:t>An Operating System provides services to both the users and to the programs.</a:t>
            </a:r>
          </a:p>
          <a:p>
            <a:pPr algn="just"/>
            <a:r>
              <a:rPr lang="en-US" sz="2000" dirty="0" smtClean="0">
                <a:latin typeface="Times New Roman" pitchFamily="18" charset="0"/>
                <a:cs typeface="Times New Roman" pitchFamily="18" charset="0"/>
              </a:rPr>
              <a:t>It provides programs an environment to execute.</a:t>
            </a:r>
          </a:p>
          <a:p>
            <a:pPr algn="just"/>
            <a:r>
              <a:rPr lang="en-US" sz="2000" dirty="0" smtClean="0">
                <a:latin typeface="Times New Roman" pitchFamily="18" charset="0"/>
                <a:cs typeface="Times New Roman" pitchFamily="18" charset="0"/>
              </a:rPr>
              <a:t>It provides users the services to execute the programs in a convenient manner.</a:t>
            </a:r>
          </a:p>
          <a:p>
            <a:pPr algn="just"/>
            <a:r>
              <a:rPr lang="en-US" sz="2000" dirty="0" smtClean="0">
                <a:latin typeface="Times New Roman" pitchFamily="18" charset="0"/>
                <a:cs typeface="Times New Roman" pitchFamily="18" charset="0"/>
              </a:rPr>
              <a:t>Following are a few common services provided by an operating system </a:t>
            </a:r>
            <a:r>
              <a:rPr lang="en-US" sz="2000" dirty="0" smtClean="0">
                <a:latin typeface="Times New Roman" pitchFamily="18" charset="0"/>
                <a:cs typeface="Times New Roman" pitchFamily="18" charset="0"/>
              </a:rPr>
              <a:t>:</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Program execution</a:t>
            </a:r>
          </a:p>
          <a:p>
            <a:pPr algn="just"/>
            <a:r>
              <a:rPr lang="en-US" sz="2000" dirty="0" smtClean="0">
                <a:latin typeface="Times New Roman" pitchFamily="18" charset="0"/>
                <a:cs typeface="Times New Roman" pitchFamily="18" charset="0"/>
              </a:rPr>
              <a:t>I/O operations</a:t>
            </a:r>
          </a:p>
          <a:p>
            <a:pPr algn="just"/>
            <a:r>
              <a:rPr lang="en-US" sz="2000" dirty="0" smtClean="0">
                <a:latin typeface="Times New Roman" pitchFamily="18" charset="0"/>
                <a:cs typeface="Times New Roman" pitchFamily="18" charset="0"/>
              </a:rPr>
              <a:t>File System manipulation</a:t>
            </a:r>
          </a:p>
          <a:p>
            <a:pPr algn="just"/>
            <a:r>
              <a:rPr lang="en-US" sz="2000" dirty="0" smtClean="0">
                <a:latin typeface="Times New Roman" pitchFamily="18" charset="0"/>
                <a:cs typeface="Times New Roman" pitchFamily="18" charset="0"/>
              </a:rPr>
              <a:t>Communication</a:t>
            </a:r>
          </a:p>
          <a:p>
            <a:pPr algn="just"/>
            <a:r>
              <a:rPr lang="en-US" sz="2000" dirty="0" smtClean="0">
                <a:latin typeface="Times New Roman" pitchFamily="18" charset="0"/>
                <a:cs typeface="Times New Roman" pitchFamily="18" charset="0"/>
              </a:rPr>
              <a:t>Error Detection</a:t>
            </a:r>
          </a:p>
          <a:p>
            <a:pPr algn="just"/>
            <a:r>
              <a:rPr lang="en-US" sz="2000" dirty="0" smtClean="0">
                <a:latin typeface="Times New Roman" pitchFamily="18" charset="0"/>
                <a:cs typeface="Times New Roman" pitchFamily="18" charset="0"/>
              </a:rPr>
              <a:t>Resource Allocation</a:t>
            </a:r>
          </a:p>
          <a:p>
            <a:pPr algn="just"/>
            <a:r>
              <a:rPr lang="en-US" sz="2000" dirty="0" smtClean="0">
                <a:latin typeface="Times New Roman" pitchFamily="18" charset="0"/>
                <a:cs typeface="Times New Roman" pitchFamily="18" charset="0"/>
              </a:rPr>
              <a:t>Protection</a:t>
            </a:r>
            <a:endParaRPr lang="en-US"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04800"/>
            <a:ext cx="8229600" cy="5440363"/>
          </a:xfrm>
        </p:spPr>
        <p:txBody>
          <a:bodyPr>
            <a:normAutofit/>
          </a:bodyPr>
          <a:lstStyle/>
          <a:p>
            <a:pPr algn="ctr" fontAlgn="base">
              <a:buNone/>
            </a:pPr>
            <a:r>
              <a:rPr lang="en-US" b="1" dirty="0" smtClean="0"/>
              <a:t> </a:t>
            </a:r>
            <a:r>
              <a:rPr lang="en-US" sz="4000" b="1" dirty="0" smtClean="0">
                <a:solidFill>
                  <a:schemeClr val="accent6"/>
                </a:solidFill>
                <a:latin typeface="Times New Roman" pitchFamily="18" charset="0"/>
                <a:cs typeface="Times New Roman" pitchFamily="18" charset="0"/>
              </a:rPr>
              <a:t>System Calls Types of System Calls</a:t>
            </a:r>
            <a:br>
              <a:rPr lang="en-US" sz="4000" b="1" dirty="0" smtClean="0">
                <a:solidFill>
                  <a:schemeClr val="accent6"/>
                </a:solidFill>
                <a:latin typeface="Times New Roman" pitchFamily="18" charset="0"/>
                <a:cs typeface="Times New Roman" pitchFamily="18" charset="0"/>
              </a:rPr>
            </a:br>
            <a:endParaRPr lang="en-US" sz="4000" b="1" dirty="0" smtClean="0">
              <a:solidFill>
                <a:schemeClr val="accent6"/>
              </a:solidFill>
              <a:latin typeface="Times New Roman" pitchFamily="18" charset="0"/>
              <a:cs typeface="Times New Roman" pitchFamily="18" charset="0"/>
            </a:endParaRPr>
          </a:p>
          <a:p>
            <a:endParaRPr lang="en-US" dirty="0"/>
          </a:p>
        </p:txBody>
      </p:sp>
      <p:sp>
        <p:nvSpPr>
          <p:cNvPr id="4" name="Rectangle 3"/>
          <p:cNvSpPr/>
          <p:nvPr/>
        </p:nvSpPr>
        <p:spPr>
          <a:xfrm>
            <a:off x="609600" y="1143000"/>
            <a:ext cx="8001000" cy="923330"/>
          </a:xfrm>
          <a:prstGeom prst="rect">
            <a:avLst/>
          </a:prstGeom>
        </p:spPr>
        <p:txBody>
          <a:bodyPr wrap="square">
            <a:spAutoFit/>
          </a:bodyPr>
          <a:lstStyle/>
          <a:p>
            <a:pPr algn="just"/>
            <a:r>
              <a:rPr lang="en-US" dirty="0" smtClean="0">
                <a:latin typeface="Times New Roman" pitchFamily="18" charset="0"/>
                <a:cs typeface="Times New Roman" pitchFamily="18" charset="0"/>
              </a:rPr>
              <a:t>A </a:t>
            </a:r>
            <a:r>
              <a:rPr lang="en-US" b="1" dirty="0" smtClean="0">
                <a:latin typeface="Times New Roman" pitchFamily="18" charset="0"/>
                <a:cs typeface="Times New Roman" pitchFamily="18" charset="0"/>
              </a:rPr>
              <a:t>system call</a:t>
            </a:r>
            <a:r>
              <a:rPr lang="en-US" dirty="0" smtClean="0">
                <a:latin typeface="Times New Roman" pitchFamily="18" charset="0"/>
                <a:cs typeface="Times New Roman" pitchFamily="18" charset="0"/>
              </a:rPr>
              <a:t> is a mechanism that provides the interface between a process and the operating system. It is a programmatic method in which a computer program requests a service from the kernel of the OS.</a:t>
            </a:r>
            <a:endParaRPr lang="en-US" dirty="0">
              <a:latin typeface="Times New Roman" pitchFamily="18" charset="0"/>
              <a:cs typeface="Times New Roman" pitchFamily="18" charset="0"/>
            </a:endParaRPr>
          </a:p>
        </p:txBody>
      </p:sp>
      <p:sp>
        <p:nvSpPr>
          <p:cNvPr id="5" name="Rectangle 4"/>
          <p:cNvSpPr/>
          <p:nvPr/>
        </p:nvSpPr>
        <p:spPr>
          <a:xfrm>
            <a:off x="685800" y="2274838"/>
            <a:ext cx="8001000" cy="2031325"/>
          </a:xfrm>
          <a:prstGeom prst="rect">
            <a:avLst/>
          </a:prstGeom>
        </p:spPr>
        <p:txBody>
          <a:bodyPr wrap="square">
            <a:spAutoFit/>
          </a:bodyPr>
          <a:lstStyle/>
          <a:p>
            <a:r>
              <a:rPr lang="en-US" b="1" dirty="0" smtClean="0">
                <a:latin typeface="Times New Roman" pitchFamily="18" charset="0"/>
                <a:cs typeface="Times New Roman" pitchFamily="18" charset="0"/>
              </a:rPr>
              <a:t>Types of System calls</a:t>
            </a:r>
          </a:p>
          <a:p>
            <a:r>
              <a:rPr lang="en-US" dirty="0" smtClean="0">
                <a:latin typeface="Times New Roman" pitchFamily="18" charset="0"/>
                <a:cs typeface="Times New Roman" pitchFamily="18" charset="0"/>
              </a:rPr>
              <a:t>Here are the five types of system calls used in OS:</a:t>
            </a:r>
          </a:p>
          <a:p>
            <a:r>
              <a:rPr lang="en-US" dirty="0" smtClean="0">
                <a:latin typeface="Times New Roman" pitchFamily="18" charset="0"/>
                <a:cs typeface="Times New Roman" pitchFamily="18" charset="0"/>
              </a:rPr>
              <a:t>Process Control</a:t>
            </a:r>
          </a:p>
          <a:p>
            <a:r>
              <a:rPr lang="en-US" dirty="0" smtClean="0">
                <a:latin typeface="Times New Roman" pitchFamily="18" charset="0"/>
                <a:cs typeface="Times New Roman" pitchFamily="18" charset="0"/>
              </a:rPr>
              <a:t>File Management</a:t>
            </a:r>
          </a:p>
          <a:p>
            <a:r>
              <a:rPr lang="en-US" dirty="0" smtClean="0">
                <a:latin typeface="Times New Roman" pitchFamily="18" charset="0"/>
                <a:cs typeface="Times New Roman" pitchFamily="18" charset="0"/>
              </a:rPr>
              <a:t>Device Management</a:t>
            </a:r>
          </a:p>
          <a:p>
            <a:r>
              <a:rPr lang="en-US" dirty="0" smtClean="0">
                <a:latin typeface="Times New Roman" pitchFamily="18" charset="0"/>
                <a:cs typeface="Times New Roman" pitchFamily="18" charset="0"/>
              </a:rPr>
              <a:t>Information Maintenance</a:t>
            </a:r>
          </a:p>
          <a:p>
            <a:r>
              <a:rPr lang="en-US" dirty="0" smtClean="0">
                <a:latin typeface="Times New Roman" pitchFamily="18" charset="0"/>
                <a:cs typeface="Times New Roman" pitchFamily="18" charset="0"/>
              </a:rPr>
              <a:t>Communications</a:t>
            </a:r>
            <a:endParaRPr lang="en-US" dirty="0">
              <a:latin typeface="Times New Roman" pitchFamily="18" charset="0"/>
              <a:cs typeface="Times New Roman" pitchFamily="18" charset="0"/>
            </a:endParaRPr>
          </a:p>
        </p:txBody>
      </p:sp>
      <p:pic>
        <p:nvPicPr>
          <p:cNvPr id="12290" name="Picture 2" descr="https://www.guru99.com/images/1/121119_0451_SystemCalli4.png"/>
          <p:cNvPicPr>
            <a:picLocks noChangeAspect="1" noChangeArrowheads="1"/>
          </p:cNvPicPr>
          <p:nvPr/>
        </p:nvPicPr>
        <p:blipFill>
          <a:blip r:embed="rId2"/>
          <a:srcRect/>
          <a:stretch>
            <a:fillRect/>
          </a:stretch>
        </p:blipFill>
        <p:spPr bwMode="auto">
          <a:xfrm>
            <a:off x="3733800" y="2895600"/>
            <a:ext cx="4143952" cy="3180243"/>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TotalTime>
  <Words>901</Words>
  <Application>Microsoft Office PowerPoint</Application>
  <PresentationFormat>On-screen Show (4:3)</PresentationFormat>
  <Paragraphs>87</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Operating System with Unix  20MCA12  Module-1  </vt:lpstr>
      <vt:lpstr>Slide 2</vt:lpstr>
      <vt:lpstr> Computer System Architecture  </vt:lpstr>
      <vt:lpstr> Computer System Architecture Layered OS Architecture </vt:lpstr>
      <vt:lpstr> Operating System Operations </vt:lpstr>
      <vt:lpstr>Slide 6</vt:lpstr>
      <vt:lpstr>Slide 7</vt:lpstr>
      <vt:lpstr>Slide 8</vt:lpstr>
      <vt:lpstr>Slide 9</vt:lpstr>
      <vt:lpstr>Slide 10</vt:lpstr>
      <vt:lpstr>Slide 11</vt:lpstr>
      <vt:lpstr>Slide 12</vt:lpstr>
      <vt:lpstr>Slide 13</vt:lpstr>
      <vt:lpstr>Slide 14</vt:lpstr>
      <vt:lpstr>Slide 15</vt:lpstr>
      <vt:lpstr>Slide 16</vt:lpstr>
      <vt:lpstr>Abraham Silberschatz, Peter Baer Galvin, Greg Gagne:  Operating Systems Principles, 8th Edition, Wiley – India.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using JAVA 18MCA21</dc:title>
  <dc:creator>Abcd</dc:creator>
  <cp:lastModifiedBy>Abcd</cp:lastModifiedBy>
  <cp:revision>53</cp:revision>
  <dcterms:created xsi:type="dcterms:W3CDTF">2001-12-31T20:08:14Z</dcterms:created>
  <dcterms:modified xsi:type="dcterms:W3CDTF">2021-03-02T19:06:21Z</dcterms:modified>
</cp:coreProperties>
</file>