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7" r:id="rId3"/>
    <p:sldId id="300" r:id="rId4"/>
    <p:sldId id="298" r:id="rId5"/>
    <p:sldId id="258" r:id="rId6"/>
    <p:sldId id="260" r:id="rId7"/>
    <p:sldId id="261" r:id="rId8"/>
    <p:sldId id="262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317" r:id="rId30"/>
    <p:sldId id="318" r:id="rId31"/>
    <p:sldId id="319" r:id="rId32"/>
    <p:sldId id="286" r:id="rId33"/>
    <p:sldId id="287" r:id="rId34"/>
    <p:sldId id="288" r:id="rId35"/>
    <p:sldId id="291" r:id="rId36"/>
    <p:sldId id="293" r:id="rId37"/>
    <p:sldId id="294" r:id="rId38"/>
    <p:sldId id="295" r:id="rId39"/>
    <p:sldId id="296" r:id="rId40"/>
    <p:sldId id="289" r:id="rId41"/>
    <p:sldId id="290" r:id="rId42"/>
    <p:sldId id="329" r:id="rId43"/>
    <p:sldId id="330" r:id="rId44"/>
    <p:sldId id="332" r:id="rId45"/>
    <p:sldId id="333" r:id="rId46"/>
    <p:sldId id="334" r:id="rId47"/>
    <p:sldId id="335" r:id="rId48"/>
    <p:sldId id="336" r:id="rId49"/>
    <p:sldId id="337" r:id="rId50"/>
    <p:sldId id="338" r:id="rId51"/>
    <p:sldId id="301" r:id="rId52"/>
    <p:sldId id="302" r:id="rId53"/>
    <p:sldId id="303" r:id="rId54"/>
    <p:sldId id="304" r:id="rId55"/>
    <p:sldId id="305" r:id="rId56"/>
    <p:sldId id="306" r:id="rId57"/>
    <p:sldId id="321" r:id="rId58"/>
    <p:sldId id="322" r:id="rId59"/>
    <p:sldId id="307" r:id="rId60"/>
    <p:sldId id="308" r:id="rId61"/>
    <p:sldId id="309" r:id="rId62"/>
    <p:sldId id="310" r:id="rId63"/>
    <p:sldId id="311" r:id="rId64"/>
    <p:sldId id="313" r:id="rId65"/>
    <p:sldId id="312" r:id="rId66"/>
    <p:sldId id="314" r:id="rId67"/>
    <p:sldId id="315" r:id="rId68"/>
    <p:sldId id="323" r:id="rId69"/>
    <p:sldId id="325" r:id="rId70"/>
    <p:sldId id="326" r:id="rId71"/>
    <p:sldId id="327" r:id="rId72"/>
    <p:sldId id="328" r:id="rId73"/>
    <p:sldId id="331" r:id="rId74"/>
    <p:sldId id="339" r:id="rId75"/>
    <p:sldId id="340" r:id="rId76"/>
    <p:sldId id="342" r:id="rId77"/>
    <p:sldId id="343" r:id="rId78"/>
    <p:sldId id="344" r:id="rId79"/>
    <p:sldId id="345" r:id="rId80"/>
    <p:sldId id="346" r:id="rId81"/>
    <p:sldId id="347" r:id="rId82"/>
    <p:sldId id="348" r:id="rId8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E2CC0-BAC0-4057-B134-E1B44BEE93EC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98FD-F67C-4969-8A1C-96F306024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520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E2CC0-BAC0-4057-B134-E1B44BEE93EC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98FD-F67C-4969-8A1C-96F306024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808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E2CC0-BAC0-4057-B134-E1B44BEE93EC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98FD-F67C-4969-8A1C-96F306024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970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E2CC0-BAC0-4057-B134-E1B44BEE93EC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98FD-F67C-4969-8A1C-96F306024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E2CC0-BAC0-4057-B134-E1B44BEE93EC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98FD-F67C-4969-8A1C-96F306024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319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E2CC0-BAC0-4057-B134-E1B44BEE93EC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98FD-F67C-4969-8A1C-96F306024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036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E2CC0-BAC0-4057-B134-E1B44BEE93EC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98FD-F67C-4969-8A1C-96F306024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217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E2CC0-BAC0-4057-B134-E1B44BEE93EC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98FD-F67C-4969-8A1C-96F306024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955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E2CC0-BAC0-4057-B134-E1B44BEE93EC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98FD-F67C-4969-8A1C-96F306024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151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E2CC0-BAC0-4057-B134-E1B44BEE93EC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98FD-F67C-4969-8A1C-96F306024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42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E2CC0-BAC0-4057-B134-E1B44BEE93EC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398FD-F67C-4969-8A1C-96F306024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688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E2CC0-BAC0-4057-B134-E1B44BEE93EC}" type="datetimeFigureOut">
              <a:rPr lang="en-US" smtClean="0"/>
              <a:t>3/17/2021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398FD-F67C-4969-8A1C-96F3060245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978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793376"/>
          </a:xfrm>
        </p:spPr>
        <p:txBody>
          <a:bodyPr>
            <a:normAutofit fontScale="90000"/>
          </a:bodyPr>
          <a:lstStyle/>
          <a:p>
            <a:endParaRPr lang="en-US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rmAutofit/>
          </a:bodyPr>
          <a:lstStyle/>
          <a:p>
            <a:pPr algn="just"/>
            <a:r>
              <a:rPr lang="en-US" sz="4400" dirty="0" smtClean="0"/>
              <a:t> </a:t>
            </a:r>
            <a:endParaRPr lang="en-US" sz="4400" dirty="0" smtClean="0"/>
          </a:p>
          <a:p>
            <a:pPr algn="just"/>
            <a:r>
              <a:rPr lang="en-US" sz="4400" dirty="0" smtClean="0"/>
              <a:t>			Management </a:t>
            </a:r>
            <a:r>
              <a:rPr lang="en-US" sz="4400" dirty="0" smtClean="0"/>
              <a:t>Information Systems</a:t>
            </a:r>
          </a:p>
          <a:p>
            <a:pPr algn="just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54401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+mn-lt"/>
              </a:rPr>
              <a:t>1. </a:t>
            </a:r>
            <a:r>
              <a:rPr lang="en-US" sz="3600" b="1" dirty="0">
                <a:latin typeface="+mn-lt"/>
              </a:rPr>
              <a:t>Meaning of </a:t>
            </a:r>
            <a:r>
              <a:rPr lang="en-US" sz="3600" b="1" dirty="0" smtClean="0">
                <a:latin typeface="+mn-lt"/>
              </a:rPr>
              <a:t>MIS ..8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/>
              <a:t>1.6.3. Business </a:t>
            </a:r>
            <a:r>
              <a:rPr lang="en-US" sz="3600" b="1" dirty="0"/>
              <a:t>information value chain  </a:t>
            </a:r>
            <a:endParaRPr lang="en-US" sz="36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/>
              <a:t>For a firm, IS supports the </a:t>
            </a:r>
            <a:r>
              <a:rPr lang="en-US" sz="3600" dirty="0"/>
              <a:t>business information value chain</a:t>
            </a:r>
            <a:r>
              <a:rPr lang="en-US" sz="3600" dirty="0" smtClean="0"/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3600" dirty="0" smtClean="0"/>
              <a:t>IS </a:t>
            </a:r>
            <a:r>
              <a:rPr lang="en-US" sz="3600" dirty="0" smtClean="0"/>
              <a:t>adds</a:t>
            </a:r>
            <a:r>
              <a:rPr lang="fr-FR" sz="3600" dirty="0" smtClean="0"/>
              <a:t> value by </a:t>
            </a:r>
            <a:r>
              <a:rPr lang="en-US" sz="3600" dirty="0" smtClean="0"/>
              <a:t>providing</a:t>
            </a:r>
            <a:r>
              <a:rPr lang="fr-FR" sz="3600" dirty="0" smtClean="0"/>
              <a:t> </a:t>
            </a:r>
            <a:r>
              <a:rPr lang="en-US" sz="3600" dirty="0" smtClean="0"/>
              <a:t>problem-solving knowledge.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600" dirty="0" smtClean="0"/>
              <a:t>The key domains of IS: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Organizational;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Management;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Technological.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3600" dirty="0" smtClean="0"/>
              <a:t>But IS has to fit </a:t>
            </a:r>
            <a:r>
              <a:rPr lang="en-US" sz="3600" dirty="0" smtClean="0"/>
              <a:t>into</a:t>
            </a:r>
            <a:r>
              <a:rPr lang="fr-FR" sz="3600" dirty="0" smtClean="0"/>
              <a:t> the </a:t>
            </a:r>
            <a:r>
              <a:rPr lang="en-US" sz="3600" dirty="0" smtClean="0"/>
              <a:t>organization’s</a:t>
            </a:r>
            <a:r>
              <a:rPr lang="fr-FR" sz="3600" dirty="0" smtClean="0"/>
              <a:t> culture.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3600" dirty="0" smtClean="0"/>
              <a:t>IS </a:t>
            </a:r>
            <a:r>
              <a:rPr lang="en-US" sz="3600" dirty="0" smtClean="0"/>
              <a:t>cannot</a:t>
            </a:r>
            <a:r>
              <a:rPr lang="fr-FR" sz="3600" dirty="0" smtClean="0"/>
              <a:t> replace </a:t>
            </a:r>
            <a:r>
              <a:rPr lang="en-US" sz="3600" dirty="0" smtClean="0"/>
              <a:t>creativity</a:t>
            </a:r>
            <a:r>
              <a:rPr lang="fr-FR" sz="3600" dirty="0" smtClean="0"/>
              <a:t> of the manager.</a:t>
            </a:r>
          </a:p>
          <a:p>
            <a:r>
              <a:rPr lang="en-US" sz="3600" dirty="0" smtClean="0"/>
              <a:t> </a:t>
            </a:r>
            <a:endParaRPr lang="en-US" sz="3600" dirty="0"/>
          </a:p>
          <a:p>
            <a:pPr algn="just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8908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>2. GENERAL PRINCIPLES OF MIS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/>
              <a:t>2.1. What is MIS?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600" dirty="0" smtClean="0"/>
              <a:t>MIS supports Management with information for: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Operations – 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Administration – 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Decision making –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600" dirty="0" smtClean="0"/>
              <a:t>The foundation of MIS </a:t>
            </a:r>
            <a:r>
              <a:rPr lang="en-US" sz="3600" dirty="0"/>
              <a:t>is </a:t>
            </a:r>
            <a:r>
              <a:rPr lang="en-US" sz="3600" dirty="0" smtClean="0"/>
              <a:t>databases.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600" dirty="0" smtClean="0"/>
              <a:t>Today’s </a:t>
            </a:r>
            <a:r>
              <a:rPr lang="en-US" sz="3600" dirty="0"/>
              <a:t>MIS is a </a:t>
            </a:r>
            <a:r>
              <a:rPr lang="en-US" sz="3600" dirty="0" smtClean="0"/>
              <a:t>computerized </a:t>
            </a:r>
            <a:r>
              <a:rPr lang="en-US" sz="3600" dirty="0"/>
              <a:t>processing </a:t>
            </a:r>
            <a:r>
              <a:rPr lang="en-US" sz="3600" dirty="0" smtClean="0"/>
              <a:t>system.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600" dirty="0" smtClean="0"/>
              <a:t>MIS differ from other ISs because: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MIS is </a:t>
            </a:r>
            <a:r>
              <a:rPr lang="en-US" sz="3200" dirty="0"/>
              <a:t>used to analyze </a:t>
            </a:r>
            <a:r>
              <a:rPr lang="en-US" sz="3200" dirty="0" smtClean="0"/>
              <a:t>information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MIS also facilitates </a:t>
            </a:r>
            <a:r>
              <a:rPr lang="en-US" sz="3200" dirty="0"/>
              <a:t>strategic and operational activities. </a:t>
            </a:r>
          </a:p>
          <a:p>
            <a:r>
              <a:rPr lang="en-US" sz="3600" dirty="0" smtClean="0"/>
              <a:t> </a:t>
            </a:r>
            <a:endParaRPr lang="en-US" sz="3600" dirty="0"/>
          </a:p>
          <a:p>
            <a:pPr algn="just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7570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latin typeface="+mn-lt"/>
              </a:rPr>
              <a:t>2. General Principles of MIS .. 1</a:t>
            </a:r>
            <a:endParaRPr lang="en-US" sz="44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/>
              <a:t>2.1.1. Primary Components of MIS?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The </a:t>
            </a:r>
            <a:r>
              <a:rPr lang="en-US" sz="3200" dirty="0"/>
              <a:t>five primary components of MIS are: </a:t>
            </a:r>
            <a:endParaRPr lang="en-US" sz="3200" dirty="0" smtClean="0"/>
          </a:p>
          <a:p>
            <a:pPr marL="1028700" lvl="1" indent="-571500" algn="l">
              <a:buFont typeface="+mj-lt"/>
              <a:buAutoNum type="arabicPeriod"/>
            </a:pPr>
            <a:r>
              <a:rPr lang="en-US" sz="3200" dirty="0" smtClean="0"/>
              <a:t>Hardware </a:t>
            </a:r>
          </a:p>
          <a:p>
            <a:pPr marL="1028700" lvl="1" indent="-571500" algn="l">
              <a:buFont typeface="+mj-lt"/>
              <a:buAutoNum type="arabicPeriod"/>
            </a:pPr>
            <a:r>
              <a:rPr lang="en-US" sz="3200" dirty="0" smtClean="0"/>
              <a:t>Software </a:t>
            </a:r>
          </a:p>
          <a:p>
            <a:pPr marL="1028700" lvl="1" indent="-571500" algn="l">
              <a:buFont typeface="+mj-lt"/>
              <a:buAutoNum type="arabicPeriod"/>
            </a:pPr>
            <a:r>
              <a:rPr lang="en-US" sz="3200" dirty="0" smtClean="0"/>
              <a:t>Data </a:t>
            </a:r>
            <a:r>
              <a:rPr lang="en-US" sz="3200" dirty="0"/>
              <a:t>(information for decision making), </a:t>
            </a:r>
            <a:endParaRPr lang="en-US" sz="3200" dirty="0" smtClean="0"/>
          </a:p>
          <a:p>
            <a:pPr marL="1028700" lvl="1" indent="-571500" algn="l">
              <a:buFont typeface="+mj-lt"/>
              <a:buAutoNum type="arabicPeriod"/>
            </a:pPr>
            <a:r>
              <a:rPr lang="en-US" sz="3200" dirty="0" smtClean="0"/>
              <a:t>Procedures </a:t>
            </a:r>
            <a:r>
              <a:rPr lang="en-US" sz="3200" dirty="0"/>
              <a:t>(design, development and documentation), </a:t>
            </a:r>
            <a:endParaRPr lang="en-US" sz="3200" dirty="0" smtClean="0"/>
          </a:p>
          <a:p>
            <a:pPr marL="1028700" lvl="1" indent="-571500" algn="l">
              <a:buFont typeface="+mj-lt"/>
              <a:buAutoNum type="arabicPeriod"/>
            </a:pPr>
            <a:r>
              <a:rPr lang="en-US" sz="3200" dirty="0" smtClean="0"/>
              <a:t>People </a:t>
            </a:r>
            <a:r>
              <a:rPr lang="en-US" sz="3200" dirty="0"/>
              <a:t>(individuals, groups, or organizations).  </a:t>
            </a:r>
            <a:endParaRPr lang="en-US" sz="32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Raw </a:t>
            </a:r>
            <a:r>
              <a:rPr lang="en-US" sz="3200" dirty="0"/>
              <a:t>facts representing events.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Data is organized in </a:t>
            </a:r>
            <a:r>
              <a:rPr lang="en-US" sz="3200" dirty="0"/>
              <a:t>standard </a:t>
            </a:r>
            <a:r>
              <a:rPr lang="en-US" sz="3200" dirty="0" smtClean="0"/>
              <a:t>formats or databases</a:t>
            </a:r>
            <a:endParaRPr lang="en-US" sz="32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Databases ease </a:t>
            </a:r>
            <a:r>
              <a:rPr lang="en-US" sz="3200" dirty="0"/>
              <a:t>understanding and use.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MIS is founded on databases. </a:t>
            </a:r>
            <a:endParaRPr lang="en-US" sz="3200" dirty="0"/>
          </a:p>
          <a:p>
            <a:pPr algn="l"/>
            <a:r>
              <a:rPr lang="en-US" sz="3200" dirty="0" smtClean="0"/>
              <a:t> </a:t>
            </a:r>
          </a:p>
          <a:p>
            <a:pPr algn="just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3899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>2. General </a:t>
            </a:r>
            <a:r>
              <a:rPr lang="en-US" sz="3600" b="1" dirty="0" smtClean="0">
                <a:latin typeface="+mn-lt"/>
              </a:rPr>
              <a:t>Principles</a:t>
            </a:r>
            <a:r>
              <a:rPr lang="fr-FR" sz="3600" b="1" dirty="0" smtClean="0">
                <a:latin typeface="+mn-lt"/>
              </a:rPr>
              <a:t> of MIS… 2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/>
              <a:t>2.2. </a:t>
            </a:r>
            <a:r>
              <a:rPr lang="en-US" sz="3200" b="1" dirty="0"/>
              <a:t>Evolution of </a:t>
            </a:r>
            <a:r>
              <a:rPr lang="en-US" sz="3200" b="1" dirty="0" smtClean="0"/>
              <a:t>MIS</a:t>
            </a:r>
            <a:endParaRPr lang="en-US" sz="3200" dirty="0" smtClean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At first, MIS treated data and reported </a:t>
            </a:r>
            <a:r>
              <a:rPr lang="en-US" sz="3200" dirty="0"/>
              <a:t>at regular intervals. </a:t>
            </a:r>
            <a:endParaRPr lang="en-US" sz="3200" dirty="0" smtClean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Later, data was distinguished from information</a:t>
            </a:r>
            <a:r>
              <a:rPr lang="en-US" sz="3200" dirty="0"/>
              <a:t>; </a:t>
            </a:r>
            <a:endParaRPr lang="en-US" sz="3200" dirty="0" smtClean="0"/>
          </a:p>
          <a:p>
            <a:pPr marL="1028700" lvl="1" indent="-5715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data </a:t>
            </a:r>
            <a:r>
              <a:rPr lang="en-US" sz="3200" dirty="0"/>
              <a:t>being a raw material </a:t>
            </a:r>
            <a:r>
              <a:rPr lang="en-US" sz="3200" dirty="0" smtClean="0"/>
              <a:t>and,</a:t>
            </a:r>
          </a:p>
          <a:p>
            <a:pPr marL="1028700" lvl="1" indent="-5715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information </a:t>
            </a:r>
            <a:r>
              <a:rPr lang="en-US" sz="3200" dirty="0"/>
              <a:t>the finished </a:t>
            </a:r>
            <a:r>
              <a:rPr lang="en-US" sz="3200" dirty="0" smtClean="0"/>
              <a:t>product.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MIS had to present </a:t>
            </a:r>
            <a:r>
              <a:rPr lang="en-US" sz="3200" dirty="0"/>
              <a:t>information in </a:t>
            </a:r>
            <a:r>
              <a:rPr lang="en-US" sz="3200" dirty="0" smtClean="0"/>
              <a:t>formats that:</a:t>
            </a:r>
          </a:p>
          <a:p>
            <a:pPr marL="1028700" lvl="1" indent="-5715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create impact </a:t>
            </a:r>
            <a:r>
              <a:rPr lang="en-US" sz="3200" dirty="0"/>
              <a:t>on its </a:t>
            </a:r>
            <a:r>
              <a:rPr lang="en-US" sz="3200" dirty="0" smtClean="0"/>
              <a:t>user;</a:t>
            </a:r>
          </a:p>
          <a:p>
            <a:pPr marL="1028700" lvl="1" indent="-571500" algn="l">
              <a:buFont typeface="Courier New" panose="02070309020205020404" pitchFamily="49" charset="0"/>
              <a:buChar char="o"/>
            </a:pPr>
            <a:r>
              <a:rPr lang="en-US" sz="3200" dirty="0" smtClean="0"/>
              <a:t>And, provokes a </a:t>
            </a:r>
            <a:r>
              <a:rPr lang="en-US" sz="3200" dirty="0"/>
              <a:t>decision or an investigation. </a:t>
            </a:r>
            <a:endParaRPr lang="en-US" sz="3200" dirty="0" smtClean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The concept </a:t>
            </a:r>
            <a:r>
              <a:rPr lang="en-US" sz="3200" dirty="0"/>
              <a:t>of exception reporting </a:t>
            </a:r>
            <a:r>
              <a:rPr lang="en-US" sz="3200" dirty="0" smtClean="0"/>
              <a:t>makes MIS</a:t>
            </a:r>
            <a:r>
              <a:rPr lang="en-US" sz="3200" dirty="0"/>
              <a:t> </a:t>
            </a:r>
            <a:r>
              <a:rPr lang="en-US" sz="3200" dirty="0" smtClean="0"/>
              <a:t>more impactful </a:t>
            </a:r>
            <a:endParaRPr lang="en-US" sz="3200" dirty="0"/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2800" dirty="0"/>
              <a:t>Data is rendered accessible to authorized parties.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2800" dirty="0"/>
              <a:t>But processed further to suit the needs of different users.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2800" dirty="0"/>
              <a:t>Data is one, but viewed in different ways.</a:t>
            </a:r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52400" y="112060"/>
            <a:ext cx="12192000" cy="7933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4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0872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>2. General </a:t>
            </a:r>
            <a:r>
              <a:rPr lang="en-US" sz="3600" b="1" dirty="0" smtClean="0">
                <a:latin typeface="+mn-lt"/>
              </a:rPr>
              <a:t>Principles</a:t>
            </a:r>
            <a:r>
              <a:rPr lang="fr-FR" sz="3600" b="1" dirty="0" smtClean="0">
                <a:latin typeface="+mn-lt"/>
              </a:rPr>
              <a:t> of MIS … 3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fr-FR" sz="3200" b="1" dirty="0" smtClean="0"/>
              <a:t>2.2.1. The Concept of End-User </a:t>
            </a:r>
            <a:r>
              <a:rPr lang="en-US" sz="3200" b="1" dirty="0" smtClean="0"/>
              <a:t>Computing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End users work with multiple databases.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This decentralized the MIS.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End users became </a:t>
            </a:r>
            <a:r>
              <a:rPr lang="en-US" sz="3200" dirty="0"/>
              <a:t>independent of computer professionals</a:t>
            </a:r>
            <a:r>
              <a:rPr lang="en-US" sz="3200" dirty="0" smtClean="0"/>
              <a:t>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Then the MIS became a decision </a:t>
            </a:r>
            <a:r>
              <a:rPr lang="en-US" sz="3200" dirty="0"/>
              <a:t>making system. </a:t>
            </a:r>
          </a:p>
          <a:p>
            <a:pPr algn="l"/>
            <a:r>
              <a:rPr lang="fr-FR" sz="3200" b="1" dirty="0"/>
              <a:t>2.2.2. The Modern Concept of MIS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/>
              <a:t>Handles the databases,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/>
              <a:t>Provides computing facilities to the end user,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/>
              <a:t>gives decision making tools to the users,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/>
              <a:t>And connects firms to organizations.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200" dirty="0"/>
              <a:t>MIS is concerned with how to use information. </a:t>
            </a:r>
          </a:p>
          <a:p>
            <a:pPr algn="just"/>
            <a:endParaRPr lang="en-US" sz="3200" dirty="0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152400" y="112060"/>
            <a:ext cx="12192000" cy="7933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6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2763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>2. General </a:t>
            </a:r>
            <a:r>
              <a:rPr lang="en-US" sz="3600" b="1" dirty="0" smtClean="0">
                <a:latin typeface="+mn-lt"/>
              </a:rPr>
              <a:t>Principles</a:t>
            </a:r>
            <a:r>
              <a:rPr lang="fr-FR" sz="3600" b="1" dirty="0" smtClean="0">
                <a:latin typeface="+mn-lt"/>
              </a:rPr>
              <a:t> of MIS .. 4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fr-FR" sz="3200" b="1" dirty="0"/>
              <a:t>2.2.2. The Modern Concept of MIS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Information </a:t>
            </a:r>
            <a:r>
              <a:rPr lang="en-US" sz="3200" dirty="0"/>
              <a:t>is generated through data analysis. </a:t>
            </a:r>
            <a:endParaRPr lang="en-US" sz="3200" dirty="0" smtClean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Data analyses relies </a:t>
            </a:r>
            <a:r>
              <a:rPr lang="en-US" sz="3200" dirty="0"/>
              <a:t>on many academic disciplines</a:t>
            </a:r>
            <a:r>
              <a:rPr lang="en-US" sz="3200" dirty="0" smtClean="0"/>
              <a:t>.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Management, Psychology, Human Behavior, Engineering etc.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Thus making MIS </a:t>
            </a:r>
            <a:r>
              <a:rPr lang="en-US" sz="3200" dirty="0"/>
              <a:t>more effective and useful. </a:t>
            </a:r>
            <a:endParaRPr lang="en-US" sz="3200" dirty="0" smtClean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200" dirty="0"/>
              <a:t>MIS is founded on the systems theory.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200" dirty="0"/>
              <a:t>Offers solutions input - output flow challenges.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200" dirty="0"/>
              <a:t>Using theories of communication.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An input </a:t>
            </a:r>
            <a:r>
              <a:rPr lang="en-US" sz="3200" dirty="0"/>
              <a:t>– Process – Output systems without noise.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200" dirty="0"/>
              <a:t>Ensures flow of information from a source to a destination.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200" dirty="0"/>
              <a:t>A blend of Management, Information and IT System. </a:t>
            </a:r>
            <a:endParaRPr lang="fr-FR" sz="3200" b="1" dirty="0"/>
          </a:p>
          <a:p>
            <a:pPr algn="l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8729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>2. General </a:t>
            </a:r>
            <a:r>
              <a:rPr lang="en-US" sz="3600" b="1" dirty="0" smtClean="0">
                <a:latin typeface="+mn-lt"/>
              </a:rPr>
              <a:t>Principles</a:t>
            </a:r>
            <a:r>
              <a:rPr lang="fr-FR" sz="3600" b="1" dirty="0" smtClean="0">
                <a:latin typeface="+mn-lt"/>
              </a:rPr>
              <a:t> of MIS .. 5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fr-FR" sz="3200" b="1" dirty="0" smtClean="0"/>
              <a:t>2.3. </a:t>
            </a:r>
            <a:r>
              <a:rPr lang="en-US" sz="3200" b="1" dirty="0" smtClean="0"/>
              <a:t>History </a:t>
            </a:r>
            <a:r>
              <a:rPr lang="en-US" sz="3200" b="1" dirty="0"/>
              <a:t>of MIS</a:t>
            </a:r>
            <a:r>
              <a:rPr lang="en-US" sz="3200" dirty="0"/>
              <a:t>  </a:t>
            </a:r>
            <a:endParaRPr lang="en-US" sz="3200" b="1" dirty="0"/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MIS growth agrees with growth of computing </a:t>
            </a:r>
            <a:r>
              <a:rPr lang="en-US" sz="3200" dirty="0"/>
              <a:t>technology: </a:t>
            </a:r>
            <a:endParaRPr lang="en-US" sz="3200" dirty="0" smtClean="0"/>
          </a:p>
          <a:p>
            <a:pPr marL="1028700" lvl="1" indent="-571500" algn="l">
              <a:buFont typeface="+mj-lt"/>
              <a:buAutoNum type="arabicPeriod"/>
            </a:pPr>
            <a:r>
              <a:rPr lang="en-US" sz="3200" dirty="0" smtClean="0"/>
              <a:t>Mainframe </a:t>
            </a:r>
            <a:r>
              <a:rPr lang="en-US" sz="3200" dirty="0"/>
              <a:t>and minicomputer </a:t>
            </a:r>
            <a:r>
              <a:rPr lang="en-US" sz="3200" dirty="0" smtClean="0"/>
              <a:t>computing;</a:t>
            </a:r>
          </a:p>
          <a:p>
            <a:pPr marL="1028700" lvl="1" indent="-571500" algn="l">
              <a:buFont typeface="+mj-lt"/>
              <a:buAutoNum type="arabicPeriod"/>
            </a:pPr>
            <a:r>
              <a:rPr lang="en-US" sz="3200" dirty="0" smtClean="0"/>
              <a:t>Personal computers; </a:t>
            </a:r>
          </a:p>
          <a:p>
            <a:pPr marL="1028700" lvl="1" indent="-571500" algn="l">
              <a:buFont typeface="+mj-lt"/>
              <a:buAutoNum type="arabicPeriod"/>
            </a:pPr>
            <a:r>
              <a:rPr lang="en-US" sz="3200" dirty="0" smtClean="0"/>
              <a:t>Client/server networks;</a:t>
            </a:r>
          </a:p>
          <a:p>
            <a:pPr marL="1028700" lvl="1" indent="-571500" algn="l">
              <a:buFont typeface="+mj-lt"/>
              <a:buAutoNum type="arabicPeriod"/>
            </a:pPr>
            <a:r>
              <a:rPr lang="en-US" sz="3200" dirty="0" smtClean="0"/>
              <a:t>Enterprise computing; </a:t>
            </a:r>
          </a:p>
          <a:p>
            <a:pPr marL="1028700" lvl="1" indent="-571500" algn="l">
              <a:buFont typeface="+mj-lt"/>
              <a:buAutoNum type="arabicPeriod"/>
            </a:pPr>
            <a:r>
              <a:rPr lang="en-US" sz="3200" dirty="0" smtClean="0"/>
              <a:t>And, Cloud </a:t>
            </a:r>
            <a:r>
              <a:rPr lang="en-US" sz="3200" dirty="0"/>
              <a:t>computing. </a:t>
            </a:r>
          </a:p>
          <a:p>
            <a:pPr algn="l"/>
            <a:r>
              <a:rPr lang="fr-FR" sz="3200" b="1" i="1" dirty="0" smtClean="0"/>
              <a:t>Phase 1 - </a:t>
            </a:r>
            <a:r>
              <a:rPr lang="en-US" sz="3200" b="1" i="1" dirty="0" smtClean="0"/>
              <a:t>Mainframe and minicomputer computing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Ruled by IBM </a:t>
            </a:r>
            <a:r>
              <a:rPr lang="en-US" sz="3200" dirty="0"/>
              <a:t>and their mainframe computers. </a:t>
            </a:r>
            <a:endParaRPr lang="en-US" sz="3200" dirty="0" smtClean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Mainframe computers were quite large.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Required teams </a:t>
            </a:r>
            <a:r>
              <a:rPr lang="en-US" sz="3200" dirty="0"/>
              <a:t>to run them. </a:t>
            </a:r>
          </a:p>
          <a:p>
            <a:r>
              <a:rPr lang="en-US" sz="32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76603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>2. General </a:t>
            </a:r>
            <a:r>
              <a:rPr lang="en-US" sz="3600" b="1" dirty="0" smtClean="0">
                <a:latin typeface="+mn-lt"/>
              </a:rPr>
              <a:t>Principles</a:t>
            </a:r>
            <a:r>
              <a:rPr lang="fr-FR" sz="3600" b="1" dirty="0" smtClean="0">
                <a:latin typeface="+mn-lt"/>
              </a:rPr>
              <a:t> of MIS .. 6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fr-FR" sz="3400" b="1" dirty="0" smtClean="0"/>
              <a:t>2.3. </a:t>
            </a:r>
            <a:r>
              <a:rPr lang="en-US" sz="3400" b="1" dirty="0" smtClean="0"/>
              <a:t>History </a:t>
            </a:r>
            <a:r>
              <a:rPr lang="en-US" sz="3400" b="1" dirty="0"/>
              <a:t>of MIS</a:t>
            </a:r>
            <a:r>
              <a:rPr lang="en-US" sz="3400" dirty="0"/>
              <a:t>  </a:t>
            </a:r>
            <a:endParaRPr lang="en-US" sz="3400" b="1" dirty="0"/>
          </a:p>
          <a:p>
            <a:pPr algn="l"/>
            <a:r>
              <a:rPr lang="en-US" sz="3400" b="1" i="1" dirty="0" smtClean="0"/>
              <a:t>Phase 2: Personal Computers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400" dirty="0"/>
              <a:t>P</a:t>
            </a:r>
            <a:r>
              <a:rPr lang="en-US" sz="3400" dirty="0" smtClean="0"/>
              <a:t>ersonal computers (PCs) became popular in 1965.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400" dirty="0" smtClean="0"/>
              <a:t>Microprocessors replaced mainframes </a:t>
            </a:r>
            <a:r>
              <a:rPr lang="en-US" sz="3400" dirty="0"/>
              <a:t>and </a:t>
            </a:r>
            <a:r>
              <a:rPr lang="en-US" sz="3400" dirty="0" smtClean="0"/>
              <a:t>minicomputers.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400" dirty="0" smtClean="0"/>
              <a:t>This accelerated </a:t>
            </a:r>
            <a:r>
              <a:rPr lang="en-US" sz="3400" dirty="0"/>
              <a:t>the </a:t>
            </a:r>
            <a:r>
              <a:rPr lang="en-US" sz="3400" dirty="0" smtClean="0"/>
              <a:t>decentralizing </a:t>
            </a:r>
            <a:r>
              <a:rPr lang="en-US" sz="3400" dirty="0"/>
              <a:t>computing </a:t>
            </a:r>
            <a:r>
              <a:rPr lang="en-US" sz="3400" dirty="0" smtClean="0"/>
              <a:t>power.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400" dirty="0" smtClean="0"/>
              <a:t>Large </a:t>
            </a:r>
            <a:r>
              <a:rPr lang="en-US" sz="3400" dirty="0"/>
              <a:t>data centers </a:t>
            </a:r>
            <a:r>
              <a:rPr lang="en-US" sz="3400" dirty="0" smtClean="0"/>
              <a:t>were replaced with smaller </a:t>
            </a:r>
            <a:r>
              <a:rPr lang="en-US" sz="3400" dirty="0"/>
              <a:t>offices. </a:t>
            </a:r>
            <a:endParaRPr lang="en-US" sz="34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400" dirty="0" smtClean="0"/>
              <a:t>By late </a:t>
            </a:r>
            <a:r>
              <a:rPr lang="en-US" sz="3400" dirty="0"/>
              <a:t>1970s </a:t>
            </a:r>
            <a:r>
              <a:rPr lang="en-US" sz="3400" dirty="0" smtClean="0"/>
              <a:t>PCs make computing cheaper.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400" dirty="0" smtClean="0"/>
              <a:t>Low </a:t>
            </a:r>
            <a:r>
              <a:rPr lang="en-US" sz="3400" dirty="0"/>
              <a:t>cost computers </a:t>
            </a:r>
            <a:r>
              <a:rPr lang="en-US" sz="3400" dirty="0" smtClean="0"/>
              <a:t>became mass </a:t>
            </a:r>
            <a:r>
              <a:rPr lang="en-US" sz="3400" dirty="0"/>
              <a:t>market </a:t>
            </a:r>
            <a:r>
              <a:rPr lang="en-US" sz="3400" dirty="0" smtClean="0"/>
              <a:t>commodities.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400" dirty="0" smtClean="0"/>
              <a:t>More individuals were computing with PCs. 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82374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>2. General </a:t>
            </a:r>
            <a:r>
              <a:rPr lang="en-US" sz="3600" b="1" dirty="0" smtClean="0">
                <a:latin typeface="+mn-lt"/>
              </a:rPr>
              <a:t>Principles</a:t>
            </a:r>
            <a:r>
              <a:rPr lang="fr-FR" sz="3600" b="1" dirty="0" smtClean="0">
                <a:latin typeface="+mn-lt"/>
              </a:rPr>
              <a:t> of MIS .. 7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fr-FR" sz="3400" b="1" dirty="0" smtClean="0"/>
              <a:t>2.3. </a:t>
            </a:r>
            <a:r>
              <a:rPr lang="en-US" sz="3400" b="1" dirty="0" smtClean="0"/>
              <a:t>History </a:t>
            </a:r>
            <a:r>
              <a:rPr lang="en-US" sz="3400" b="1" dirty="0"/>
              <a:t>of MIS</a:t>
            </a:r>
            <a:r>
              <a:rPr lang="en-US" sz="3400" dirty="0"/>
              <a:t>  </a:t>
            </a:r>
            <a:endParaRPr lang="en-US" sz="3400" b="1" dirty="0"/>
          </a:p>
          <a:p>
            <a:pPr algn="l"/>
            <a:r>
              <a:rPr lang="en-US" sz="3400" b="1" i="1" dirty="0" smtClean="0"/>
              <a:t>Phase 3: Client/Server</a:t>
            </a:r>
            <a:r>
              <a:rPr lang="en-US" sz="3400" dirty="0"/>
              <a:t> </a:t>
            </a:r>
            <a:endParaRPr lang="en-US" sz="34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400" dirty="0"/>
              <a:t>C</a:t>
            </a:r>
            <a:r>
              <a:rPr lang="en-US" sz="3400" dirty="0" smtClean="0"/>
              <a:t>omputers </a:t>
            </a:r>
            <a:r>
              <a:rPr lang="en-US" sz="3400" dirty="0"/>
              <a:t>were linked to  </a:t>
            </a:r>
            <a:r>
              <a:rPr lang="en-US" sz="3400" dirty="0" smtClean="0"/>
              <a:t>servers.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400" dirty="0" smtClean="0"/>
              <a:t>Servers share information via a </a:t>
            </a:r>
            <a:r>
              <a:rPr lang="en-US" sz="3400" dirty="0"/>
              <a:t>common network </a:t>
            </a:r>
            <a:r>
              <a:rPr lang="en-US" sz="3400" dirty="0" smtClean="0"/>
              <a:t>access.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400" dirty="0" smtClean="0"/>
              <a:t>Data sets became accessible to many simultaneously</a:t>
            </a:r>
            <a:r>
              <a:rPr lang="en-US" sz="3400" dirty="0"/>
              <a:t>. </a:t>
            </a:r>
          </a:p>
          <a:p>
            <a:pPr algn="l"/>
            <a:r>
              <a:rPr lang="fr-FR" sz="3400" b="1" i="1" dirty="0" smtClean="0"/>
              <a:t>Phase 4: Enterprise </a:t>
            </a:r>
            <a:r>
              <a:rPr lang="en-US" sz="3400" b="1" i="1" dirty="0" smtClean="0"/>
              <a:t>Computing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400" dirty="0"/>
              <a:t>H</a:t>
            </a:r>
            <a:r>
              <a:rPr lang="en-US" sz="3400" dirty="0" smtClean="0"/>
              <a:t>igh speed networks became popular.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400" dirty="0" smtClean="0"/>
              <a:t>Firms could integrate all aspects of the activities.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400" dirty="0" smtClean="0"/>
              <a:t>MIS linking all aspects of a firm’s activities was created.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400" dirty="0" smtClean="0"/>
              <a:t>Using computers became an important skill for all persons. </a:t>
            </a:r>
            <a:endParaRPr lang="en-US" sz="3400" dirty="0"/>
          </a:p>
          <a:p>
            <a:r>
              <a:rPr lang="en-US" sz="3400" dirty="0"/>
              <a:t> </a:t>
            </a:r>
          </a:p>
          <a:p>
            <a:pPr lvl="0"/>
            <a:r>
              <a:rPr lang="en-US" sz="3400" dirty="0" smtClean="0"/>
              <a:t> </a:t>
            </a:r>
            <a:endParaRPr lang="en-US" sz="3400" dirty="0"/>
          </a:p>
          <a:p>
            <a:pPr algn="l"/>
            <a:endParaRPr lang="fr-FR" sz="3400" b="1" dirty="0" smtClean="0"/>
          </a:p>
        </p:txBody>
      </p:sp>
    </p:spTree>
    <p:extLst>
      <p:ext uri="{BB962C8B-B14F-4D97-AF65-F5344CB8AC3E}">
        <p14:creationId xmlns:p14="http://schemas.microsoft.com/office/powerpoint/2010/main" val="200882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>2. General </a:t>
            </a:r>
            <a:r>
              <a:rPr lang="en-US" sz="3600" b="1" dirty="0" smtClean="0">
                <a:latin typeface="+mn-lt"/>
              </a:rPr>
              <a:t>Principles</a:t>
            </a:r>
            <a:r>
              <a:rPr lang="fr-FR" sz="3600" b="1" dirty="0" smtClean="0">
                <a:latin typeface="+mn-lt"/>
              </a:rPr>
              <a:t> of MIS .. </a:t>
            </a:r>
            <a:r>
              <a:rPr lang="fr-FR" sz="3600" b="1" dirty="0">
                <a:latin typeface="+mn-lt"/>
              </a:rPr>
              <a:t>8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fr-FR" sz="3400" b="1" dirty="0" smtClean="0"/>
              <a:t>2.3. </a:t>
            </a:r>
            <a:r>
              <a:rPr lang="en-US" sz="3400" b="1" dirty="0" smtClean="0"/>
              <a:t>History </a:t>
            </a:r>
            <a:r>
              <a:rPr lang="en-US" sz="3400" b="1" dirty="0"/>
              <a:t>of MIS</a:t>
            </a:r>
            <a:r>
              <a:rPr lang="en-US" sz="3400" dirty="0"/>
              <a:t>  </a:t>
            </a:r>
            <a:endParaRPr lang="en-US" sz="3400" b="1" dirty="0"/>
          </a:p>
          <a:p>
            <a:pPr algn="l"/>
            <a:r>
              <a:rPr lang="en-US" sz="3400" b="1" i="1" dirty="0" smtClean="0"/>
              <a:t>Phase 5: Cloud Computing</a:t>
            </a:r>
            <a:r>
              <a:rPr lang="en-US" sz="3400" dirty="0"/>
              <a:t> 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400" dirty="0" smtClean="0"/>
              <a:t>This (the latest) employs </a:t>
            </a:r>
            <a:r>
              <a:rPr lang="en-US" sz="3400" dirty="0"/>
              <a:t>networking technology </a:t>
            </a:r>
            <a:r>
              <a:rPr lang="en-US" sz="3400" dirty="0" smtClean="0"/>
              <a:t>extensively.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400" dirty="0"/>
              <a:t>A</a:t>
            </a:r>
            <a:r>
              <a:rPr lang="en-US" sz="3400" dirty="0" smtClean="0"/>
              <a:t>pplications and data </a:t>
            </a:r>
            <a:r>
              <a:rPr lang="en-US" sz="3400" dirty="0"/>
              <a:t>storage </a:t>
            </a:r>
            <a:r>
              <a:rPr lang="en-US" sz="3400" dirty="0" smtClean="0"/>
              <a:t>are delivered to users.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400" dirty="0" smtClean="0"/>
              <a:t>This is independent of configuration</a:t>
            </a:r>
            <a:r>
              <a:rPr lang="en-US" sz="3400" dirty="0"/>
              <a:t>, location or </a:t>
            </a:r>
            <a:r>
              <a:rPr lang="en-US" sz="3400" dirty="0" smtClean="0"/>
              <a:t>hardware</a:t>
            </a:r>
            <a:r>
              <a:rPr lang="en-US" sz="3400" dirty="0"/>
              <a:t>. </a:t>
            </a:r>
            <a:endParaRPr lang="en-US" sz="3400" dirty="0" smtClean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400" dirty="0" smtClean="0"/>
              <a:t>High </a:t>
            </a:r>
            <a:r>
              <a:rPr lang="en-US" sz="3400" dirty="0"/>
              <a:t>speed cell phone and Wi-Fi </a:t>
            </a:r>
            <a:r>
              <a:rPr lang="en-US" sz="3400" dirty="0" smtClean="0"/>
              <a:t>networks are also delivered.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400" dirty="0" smtClean="0"/>
              <a:t>Managers use the </a:t>
            </a:r>
            <a:r>
              <a:rPr lang="en-US" sz="3400" dirty="0"/>
              <a:t>MIS remotely </a:t>
            </a:r>
            <a:r>
              <a:rPr lang="en-US" sz="3400" dirty="0" smtClean="0"/>
              <a:t>via any networked device.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400" dirty="0" smtClean="0"/>
              <a:t>This has increased the possibility of having multiple jobs. </a:t>
            </a:r>
            <a:endParaRPr lang="en-US" sz="3400" dirty="0"/>
          </a:p>
          <a:p>
            <a:pPr algn="l"/>
            <a:endParaRPr lang="fr-FR" sz="3400" b="1" dirty="0" smtClean="0"/>
          </a:p>
        </p:txBody>
      </p:sp>
    </p:spTree>
    <p:extLst>
      <p:ext uri="{BB962C8B-B14F-4D97-AF65-F5344CB8AC3E}">
        <p14:creationId xmlns:p14="http://schemas.microsoft.com/office/powerpoint/2010/main" val="366677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>1. MEANING OF MIS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fr-FR" sz="2800" b="1" dirty="0" smtClean="0"/>
              <a:t>1.1. </a:t>
            </a:r>
            <a:r>
              <a:rPr lang="en-US" sz="2800" b="1" dirty="0" smtClean="0"/>
              <a:t>Understanding</a:t>
            </a:r>
            <a:r>
              <a:rPr lang="fr-FR" sz="2800" b="1" dirty="0" smtClean="0"/>
              <a:t> the keywords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2800" dirty="0" smtClean="0"/>
              <a:t>Management, Information, and </a:t>
            </a:r>
            <a:r>
              <a:rPr lang="fr-FR" sz="2800" dirty="0" err="1" smtClean="0"/>
              <a:t>Systems</a:t>
            </a:r>
            <a:r>
              <a:rPr lang="fr-FR" sz="2800" dirty="0" smtClean="0"/>
              <a:t> </a:t>
            </a:r>
            <a:endParaRPr lang="en-US" sz="2800" dirty="0"/>
          </a:p>
          <a:p>
            <a:pPr algn="l"/>
            <a:r>
              <a:rPr lang="en-US" sz="2800" b="1" i="1" dirty="0" smtClean="0"/>
              <a:t>What is Management? </a:t>
            </a:r>
            <a:endParaRPr lang="en-US" sz="2800" i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P</a:t>
            </a:r>
            <a:r>
              <a:rPr lang="en-US" sz="2800" dirty="0" smtClean="0"/>
              <a:t>lanning</a:t>
            </a:r>
            <a:r>
              <a:rPr lang="en-US" sz="2800" dirty="0"/>
              <a:t>, control, and </a:t>
            </a:r>
            <a:r>
              <a:rPr lang="en-US" sz="2800" dirty="0" smtClean="0"/>
              <a:t>administration </a:t>
            </a:r>
            <a:r>
              <a:rPr lang="en-US" sz="2800" dirty="0"/>
              <a:t>of </a:t>
            </a:r>
            <a:r>
              <a:rPr lang="en-US" sz="2800" dirty="0" smtClean="0"/>
              <a:t>an organization.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Management is generally hierarchical: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T</a:t>
            </a:r>
            <a:r>
              <a:rPr lang="en-US" sz="2800" dirty="0" smtClean="0"/>
              <a:t>op managers handle </a:t>
            </a:r>
            <a:r>
              <a:rPr lang="en-US" sz="2800" dirty="0"/>
              <a:t>planning; </a:t>
            </a:r>
            <a:endParaRPr lang="en-US" sz="2800" dirty="0" smtClean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Mid – career managers control;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And, junior managers administer. </a:t>
            </a:r>
            <a:endParaRPr lang="en-US" sz="2800" dirty="0"/>
          </a:p>
          <a:p>
            <a:pPr algn="l"/>
            <a:r>
              <a:rPr lang="en-US" sz="2800" b="1" i="1" dirty="0" smtClean="0"/>
              <a:t>What is Information? </a:t>
            </a:r>
            <a:endParaRPr lang="en-US" sz="2800" b="1" i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P</a:t>
            </a:r>
            <a:r>
              <a:rPr lang="en-US" sz="2800" dirty="0" smtClean="0"/>
              <a:t>rocessed </a:t>
            </a:r>
            <a:r>
              <a:rPr lang="en-US" sz="2800" dirty="0"/>
              <a:t>data </a:t>
            </a:r>
            <a:r>
              <a:rPr lang="en-US" sz="2800" dirty="0" smtClean="0"/>
              <a:t>to support management functions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Processing – record, summarize, store, and retrieve.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Present</a:t>
            </a:r>
            <a:r>
              <a:rPr lang="fr-FR" sz="2800" dirty="0" smtClean="0"/>
              <a:t> </a:t>
            </a:r>
            <a:r>
              <a:rPr lang="en-US" sz="2800" dirty="0" smtClean="0"/>
              <a:t>in the required reporting format. </a:t>
            </a:r>
            <a:endParaRPr lang="en-US" sz="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800" dirty="0"/>
          </a:p>
          <a:p>
            <a:r>
              <a:rPr lang="en-US" sz="2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6504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>2. General </a:t>
            </a:r>
            <a:r>
              <a:rPr lang="en-US" sz="3600" b="1" dirty="0" smtClean="0">
                <a:latin typeface="+mn-lt"/>
              </a:rPr>
              <a:t>Principles</a:t>
            </a:r>
            <a:r>
              <a:rPr lang="fr-FR" sz="3600" b="1" dirty="0" smtClean="0">
                <a:latin typeface="+mn-lt"/>
              </a:rPr>
              <a:t> of MIS .. </a:t>
            </a:r>
            <a:r>
              <a:rPr lang="fr-FR" sz="3600" b="1" dirty="0">
                <a:latin typeface="+mn-lt"/>
              </a:rPr>
              <a:t>9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fr-FR" sz="3200" b="1" dirty="0" smtClean="0"/>
              <a:t>2.4. </a:t>
            </a:r>
            <a:r>
              <a:rPr lang="en-US" sz="3200" b="1" dirty="0" smtClean="0"/>
              <a:t>Physical </a:t>
            </a:r>
            <a:r>
              <a:rPr lang="en-US" sz="3200" b="1" dirty="0"/>
              <a:t>view of MIS</a:t>
            </a:r>
            <a:r>
              <a:rPr lang="en-US" sz="3200" b="1" u="sng" dirty="0"/>
              <a:t> </a:t>
            </a:r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MIS has sub-systems for: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fr-FR" sz="3200" dirty="0"/>
              <a:t>D</a:t>
            </a:r>
            <a:r>
              <a:rPr lang="en-US" sz="3200" dirty="0" err="1" smtClean="0"/>
              <a:t>ata</a:t>
            </a:r>
            <a:r>
              <a:rPr lang="en-US" sz="3200" dirty="0" smtClean="0"/>
              <a:t> collection; 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/>
              <a:t>T</a:t>
            </a:r>
            <a:r>
              <a:rPr lang="en-US" sz="3200" dirty="0" smtClean="0"/>
              <a:t>ransaction </a:t>
            </a:r>
            <a:r>
              <a:rPr lang="en-US" sz="3200" dirty="0"/>
              <a:t>processing and </a:t>
            </a:r>
            <a:r>
              <a:rPr lang="en-US" sz="3200" dirty="0" smtClean="0"/>
              <a:t>validating; 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Processing;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Analyzes and </a:t>
            </a:r>
            <a:r>
              <a:rPr lang="en-US" sz="3200" dirty="0"/>
              <a:t>storing </a:t>
            </a:r>
            <a:r>
              <a:rPr lang="en-US" sz="3200" dirty="0" smtClean="0"/>
              <a:t>of information </a:t>
            </a:r>
            <a:r>
              <a:rPr lang="en-US" sz="3200" dirty="0"/>
              <a:t>in databases. </a:t>
            </a:r>
            <a:endParaRPr lang="en-US" sz="3200" dirty="0" smtClean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The </a:t>
            </a:r>
            <a:r>
              <a:rPr lang="en-US" sz="3200" dirty="0"/>
              <a:t>subsystem </a:t>
            </a:r>
            <a:r>
              <a:rPr lang="en-US" sz="3200" dirty="0" smtClean="0"/>
              <a:t>can be at the micro or macro-levels.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MIS is </a:t>
            </a:r>
            <a:r>
              <a:rPr lang="en-US" sz="3200" dirty="0"/>
              <a:t>dynamic </a:t>
            </a:r>
            <a:r>
              <a:rPr lang="en-US" sz="3200" dirty="0" smtClean="0"/>
              <a:t>and subject </a:t>
            </a:r>
            <a:r>
              <a:rPr lang="en-US" sz="3200" dirty="0"/>
              <a:t>to </a:t>
            </a:r>
            <a:r>
              <a:rPr lang="en-US" sz="3200" dirty="0" smtClean="0"/>
              <a:t>change.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200" dirty="0"/>
              <a:t>C</a:t>
            </a:r>
            <a:r>
              <a:rPr lang="en-US" sz="3200" dirty="0" smtClean="0"/>
              <a:t>hanges occur from internal management process.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Changes emanate also from the external </a:t>
            </a:r>
            <a:r>
              <a:rPr lang="en-US" sz="3200" dirty="0"/>
              <a:t>environment.</a:t>
            </a:r>
            <a:endParaRPr lang="en-US" sz="3200" b="1" dirty="0"/>
          </a:p>
          <a:p>
            <a:pPr algn="l"/>
            <a:endParaRPr lang="fr-FR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248140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>
                <a:latin typeface="+mn-lt"/>
              </a:rPr>
              <a:t>3</a:t>
            </a:r>
            <a:r>
              <a:rPr lang="fr-FR" sz="3600" b="1" dirty="0" smtClean="0">
                <a:latin typeface="+mn-lt"/>
              </a:rPr>
              <a:t>. THE </a:t>
            </a:r>
            <a:r>
              <a:rPr lang="en-US" sz="3600" b="1" dirty="0" smtClean="0">
                <a:latin typeface="+mn-lt"/>
              </a:rPr>
              <a:t>ROLE</a:t>
            </a:r>
            <a:r>
              <a:rPr lang="fr-FR" sz="3600" b="1" dirty="0" smtClean="0">
                <a:latin typeface="+mn-lt"/>
              </a:rPr>
              <a:t> OF MIS IN AN </a:t>
            </a:r>
            <a:r>
              <a:rPr lang="en-US" sz="3600" b="1" dirty="0" smtClean="0">
                <a:latin typeface="+mn-lt"/>
              </a:rPr>
              <a:t>ORGANIZATION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MIS </a:t>
            </a:r>
            <a:r>
              <a:rPr lang="en-US" sz="3000" dirty="0"/>
              <a:t>in an organization is </a:t>
            </a:r>
            <a:r>
              <a:rPr lang="en-US" sz="3000" dirty="0" smtClean="0"/>
              <a:t>akin </a:t>
            </a:r>
            <a:r>
              <a:rPr lang="en-US" sz="3000" dirty="0"/>
              <a:t>to the </a:t>
            </a:r>
            <a:r>
              <a:rPr lang="en-US" sz="3000" dirty="0" smtClean="0"/>
              <a:t>heart </a:t>
            </a:r>
            <a:r>
              <a:rPr lang="en-US" sz="3000" dirty="0"/>
              <a:t>in the body. </a:t>
            </a:r>
            <a:endParaRPr lang="en-US" sz="3000" dirty="0" smtClean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The </a:t>
            </a:r>
            <a:r>
              <a:rPr lang="en-US" sz="3000" dirty="0"/>
              <a:t>information is the blood and MIS is the </a:t>
            </a:r>
            <a:r>
              <a:rPr lang="en-US" sz="3000" dirty="0" smtClean="0"/>
              <a:t>heart.</a:t>
            </a:r>
          </a:p>
          <a:p>
            <a:pPr algn="l"/>
            <a:r>
              <a:rPr lang="fr-FR" sz="3000" b="1" i="1" dirty="0" smtClean="0"/>
              <a:t>Support to </a:t>
            </a:r>
            <a:r>
              <a:rPr lang="en-US" sz="3000" b="1" i="1" dirty="0" smtClean="0"/>
              <a:t>sub-system</a:t>
            </a:r>
            <a:r>
              <a:rPr lang="fr-FR" sz="3000" b="1" i="1" dirty="0" smtClean="0"/>
              <a:t>s</a:t>
            </a:r>
            <a:endParaRPr lang="en-US" sz="3000" b="1" i="1" dirty="0" smtClean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MIS works through </a:t>
            </a:r>
            <a:r>
              <a:rPr lang="en-US" sz="3000" dirty="0"/>
              <a:t>a variety of </a:t>
            </a:r>
            <a:r>
              <a:rPr lang="en-US" sz="3000" dirty="0" smtClean="0"/>
              <a:t>systems, </a:t>
            </a:r>
            <a:r>
              <a:rPr lang="en-US" sz="3000" dirty="0"/>
              <a:t>such </a:t>
            </a:r>
            <a:r>
              <a:rPr lang="en-US" sz="3000" dirty="0" smtClean="0"/>
              <a:t>as;</a:t>
            </a:r>
          </a:p>
          <a:p>
            <a:pPr marL="1943100" lvl="3" indent="-5715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Query </a:t>
            </a:r>
            <a:r>
              <a:rPr lang="en-US" sz="3000" dirty="0"/>
              <a:t>Systems, </a:t>
            </a:r>
            <a:endParaRPr lang="en-US" sz="3000" dirty="0" smtClean="0"/>
          </a:p>
          <a:p>
            <a:pPr marL="1943100" lvl="3" indent="-5715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Analysis </a:t>
            </a:r>
            <a:r>
              <a:rPr lang="en-US" sz="3000" dirty="0"/>
              <a:t>Systems, </a:t>
            </a:r>
            <a:endParaRPr lang="en-US" sz="3000" dirty="0" smtClean="0"/>
          </a:p>
          <a:p>
            <a:pPr marL="1943100" lvl="3" indent="-5715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Modeling Systems,</a:t>
            </a:r>
          </a:p>
          <a:p>
            <a:pPr marL="1943100" lvl="3" indent="-5715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And, </a:t>
            </a:r>
            <a:r>
              <a:rPr lang="en-US" sz="3000" dirty="0"/>
              <a:t>Decision Support </a:t>
            </a:r>
            <a:r>
              <a:rPr lang="en-US" sz="3000" dirty="0" smtClean="0"/>
              <a:t>Systems.</a:t>
            </a:r>
          </a:p>
          <a:p>
            <a:pPr algn="l"/>
            <a:r>
              <a:rPr lang="fr-FR" sz="3000" b="1" i="1" dirty="0" smtClean="0"/>
              <a:t>Support for Long </a:t>
            </a:r>
            <a:r>
              <a:rPr lang="en-US" sz="3000" b="1" i="1" dirty="0" smtClean="0"/>
              <a:t>term</a:t>
            </a:r>
            <a:r>
              <a:rPr lang="fr-FR" sz="3000" b="1" i="1" dirty="0" smtClean="0"/>
              <a:t> (</a:t>
            </a:r>
            <a:r>
              <a:rPr lang="en-US" sz="3000" b="1" i="1" dirty="0" smtClean="0"/>
              <a:t>Strategic</a:t>
            </a:r>
            <a:r>
              <a:rPr lang="fr-FR" sz="3000" b="1" i="1" dirty="0" smtClean="0"/>
              <a:t>) Planning</a:t>
            </a:r>
            <a:endParaRPr lang="en-US" sz="3000" b="1" i="1" dirty="0" smtClean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MIS </a:t>
            </a:r>
            <a:r>
              <a:rPr lang="en-US" sz="3000" dirty="0"/>
              <a:t>helps </a:t>
            </a:r>
            <a:r>
              <a:rPr lang="en-US" sz="3000" dirty="0" smtClean="0"/>
              <a:t> long term planning in several ways, including;</a:t>
            </a:r>
          </a:p>
          <a:p>
            <a:pPr marL="1943100" lvl="3" indent="-5715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Strategic Planning and Management </a:t>
            </a:r>
            <a:r>
              <a:rPr lang="en-US" sz="3000" dirty="0"/>
              <a:t>Control, </a:t>
            </a:r>
            <a:endParaRPr lang="en-US" sz="3000" dirty="0" smtClean="0"/>
          </a:p>
          <a:p>
            <a:pPr marL="1943100" lvl="3" indent="-5715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Operational </a:t>
            </a:r>
            <a:r>
              <a:rPr lang="en-US" sz="3000" dirty="0"/>
              <a:t>Control and Transaction Processing. </a:t>
            </a:r>
          </a:p>
        </p:txBody>
      </p:sp>
    </p:spTree>
    <p:extLst>
      <p:ext uri="{BB962C8B-B14F-4D97-AF65-F5344CB8AC3E}">
        <p14:creationId xmlns:p14="http://schemas.microsoft.com/office/powerpoint/2010/main" val="131123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>
                <a:latin typeface="+mn-lt"/>
              </a:rPr>
              <a:t>3</a:t>
            </a:r>
            <a:r>
              <a:rPr lang="fr-FR" sz="3600" b="1" dirty="0" smtClean="0">
                <a:latin typeface="+mn-lt"/>
              </a:rPr>
              <a:t>. The </a:t>
            </a:r>
            <a:r>
              <a:rPr lang="en-US" sz="3600" b="1" dirty="0" smtClean="0">
                <a:latin typeface="+mn-lt"/>
              </a:rPr>
              <a:t>Role</a:t>
            </a:r>
            <a:r>
              <a:rPr lang="fr-FR" sz="3600" b="1" dirty="0" smtClean="0">
                <a:latin typeface="+mn-lt"/>
              </a:rPr>
              <a:t> of MIS in an </a:t>
            </a:r>
            <a:r>
              <a:rPr lang="en-US" sz="3600" b="1" dirty="0" smtClean="0">
                <a:latin typeface="+mn-lt"/>
              </a:rPr>
              <a:t>Organization .. 1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lvl="0" algn="l"/>
            <a:r>
              <a:rPr lang="fr-FR" sz="3200" b="1" i="1" dirty="0" smtClean="0"/>
              <a:t>Support for Transaction </a:t>
            </a:r>
            <a:r>
              <a:rPr lang="en-US" sz="3200" b="1" i="1" dirty="0" smtClean="0"/>
              <a:t>Processing</a:t>
            </a:r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en-US" sz="3200" dirty="0"/>
              <a:t>A</a:t>
            </a:r>
            <a:r>
              <a:rPr lang="en-US" sz="3200" dirty="0" smtClean="0"/>
              <a:t>nswers queries </a:t>
            </a:r>
            <a:r>
              <a:rPr lang="en-US" sz="3200" dirty="0"/>
              <a:t>on the data </a:t>
            </a:r>
            <a:r>
              <a:rPr lang="en-US" sz="3200" dirty="0" smtClean="0"/>
              <a:t>relating </a:t>
            </a:r>
            <a:r>
              <a:rPr lang="en-US" sz="3200" dirty="0"/>
              <a:t>to </a:t>
            </a:r>
            <a:r>
              <a:rPr lang="en-US" sz="3200" dirty="0" smtClean="0"/>
              <a:t>transactions;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/>
              <a:t>t</a:t>
            </a:r>
            <a:r>
              <a:rPr lang="en-US" sz="3200" dirty="0" smtClean="0"/>
              <a:t>he </a:t>
            </a:r>
            <a:r>
              <a:rPr lang="en-US" sz="3200" dirty="0"/>
              <a:t>status of a particular </a:t>
            </a:r>
            <a:r>
              <a:rPr lang="en-US" sz="3200" dirty="0" smtClean="0"/>
              <a:t>record,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/>
              <a:t>a</a:t>
            </a:r>
            <a:r>
              <a:rPr lang="en-US" sz="3200" dirty="0" smtClean="0"/>
              <a:t>nd, </a:t>
            </a:r>
            <a:r>
              <a:rPr lang="en-US" sz="3200" dirty="0"/>
              <a:t>references on a variety of documents. </a:t>
            </a:r>
            <a:endParaRPr lang="en-US" sz="3200" dirty="0" smtClean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Helps the </a:t>
            </a:r>
            <a:r>
              <a:rPr lang="en-US" sz="3200" dirty="0"/>
              <a:t>junior management personnel </a:t>
            </a:r>
            <a:r>
              <a:rPr lang="en-US" sz="3200" dirty="0" smtClean="0"/>
              <a:t>by;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providing </a:t>
            </a:r>
            <a:r>
              <a:rPr lang="en-US" sz="3200" dirty="0"/>
              <a:t>the operational data for planning, </a:t>
            </a:r>
            <a:endParaRPr lang="en-US" sz="3200" dirty="0" smtClean="0"/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scheduling </a:t>
            </a:r>
            <a:r>
              <a:rPr lang="en-US" sz="3200" dirty="0"/>
              <a:t>and control, </a:t>
            </a:r>
            <a:endParaRPr lang="en-US" sz="3200" dirty="0" smtClean="0"/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supports decision </a:t>
            </a:r>
            <a:r>
              <a:rPr lang="en-US" sz="3200" dirty="0"/>
              <a:t>making at the operations </a:t>
            </a:r>
            <a:r>
              <a:rPr lang="en-US" sz="3200" dirty="0" smtClean="0"/>
              <a:t>level,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and, corrects </a:t>
            </a:r>
            <a:r>
              <a:rPr lang="en-US" sz="3200" dirty="0"/>
              <a:t>an out of control situation.  </a:t>
            </a:r>
          </a:p>
        </p:txBody>
      </p:sp>
    </p:spTree>
    <p:extLst>
      <p:ext uri="{BB962C8B-B14F-4D97-AF65-F5344CB8AC3E}">
        <p14:creationId xmlns:p14="http://schemas.microsoft.com/office/powerpoint/2010/main" val="208291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>
                <a:latin typeface="+mn-lt"/>
              </a:rPr>
              <a:t>3</a:t>
            </a:r>
            <a:r>
              <a:rPr lang="fr-FR" sz="3600" b="1" dirty="0" smtClean="0">
                <a:latin typeface="+mn-lt"/>
              </a:rPr>
              <a:t>. The </a:t>
            </a:r>
            <a:r>
              <a:rPr lang="en-US" sz="3600" b="1" dirty="0" smtClean="0">
                <a:latin typeface="+mn-lt"/>
              </a:rPr>
              <a:t>Role</a:t>
            </a:r>
            <a:r>
              <a:rPr lang="fr-FR" sz="3600" b="1" dirty="0" smtClean="0">
                <a:latin typeface="+mn-lt"/>
              </a:rPr>
              <a:t> of MIS in an </a:t>
            </a:r>
            <a:r>
              <a:rPr lang="en-US" sz="3600" b="1" dirty="0" smtClean="0">
                <a:latin typeface="+mn-lt"/>
              </a:rPr>
              <a:t>Organization .. 2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lvl="0" algn="l"/>
            <a:r>
              <a:rPr lang="en-US" sz="3200" b="1" i="1" dirty="0" smtClean="0"/>
              <a:t>Support for Short Term Planning</a:t>
            </a:r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en-US" sz="3200" dirty="0"/>
              <a:t>H</a:t>
            </a:r>
            <a:r>
              <a:rPr lang="en-US" sz="3200" dirty="0" smtClean="0"/>
              <a:t>elps </a:t>
            </a:r>
            <a:r>
              <a:rPr lang="en-US" sz="3200" dirty="0"/>
              <a:t>the </a:t>
            </a:r>
            <a:r>
              <a:rPr lang="en-US" sz="3200" dirty="0" smtClean="0"/>
              <a:t>mid career managers in the following;</a:t>
            </a:r>
          </a:p>
          <a:p>
            <a:pPr marL="1485900" lvl="2" indent="-5715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short </a:t>
            </a:r>
            <a:r>
              <a:rPr lang="en-US" sz="3000" dirty="0"/>
              <a:t>them planning, </a:t>
            </a:r>
            <a:endParaRPr lang="en-US" sz="3000" dirty="0" smtClean="0"/>
          </a:p>
          <a:p>
            <a:pPr marL="1485900" lvl="2" indent="-5715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target </a:t>
            </a:r>
            <a:r>
              <a:rPr lang="en-US" sz="3000" dirty="0"/>
              <a:t>setting and </a:t>
            </a:r>
            <a:endParaRPr lang="en-US" sz="3000" dirty="0" smtClean="0"/>
          </a:p>
          <a:p>
            <a:pPr marL="1485900" lvl="2" indent="-571500" algn="l">
              <a:buFont typeface="Arial" panose="020B0604020202020204" pitchFamily="34" charset="0"/>
              <a:buChar char="•"/>
            </a:pPr>
            <a:r>
              <a:rPr lang="en-US" sz="3000" dirty="0"/>
              <a:t>a</a:t>
            </a:r>
            <a:r>
              <a:rPr lang="en-US" sz="3000" dirty="0" smtClean="0"/>
              <a:t>nd, controlling </a:t>
            </a:r>
            <a:r>
              <a:rPr lang="en-US" sz="3000" dirty="0"/>
              <a:t>the business functions. </a:t>
            </a:r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en-US" sz="3200" dirty="0"/>
              <a:t>H</a:t>
            </a:r>
            <a:r>
              <a:rPr lang="en-US" sz="3200" dirty="0" smtClean="0"/>
              <a:t>elps the top managers </a:t>
            </a:r>
            <a:r>
              <a:rPr lang="en-US" sz="3200" dirty="0"/>
              <a:t>in </a:t>
            </a:r>
            <a:r>
              <a:rPr lang="en-US" sz="3200" dirty="0" smtClean="0"/>
              <a:t>the following;</a:t>
            </a:r>
          </a:p>
          <a:p>
            <a:pPr marL="1485900" lvl="2" indent="-5715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goal </a:t>
            </a:r>
            <a:r>
              <a:rPr lang="en-US" sz="3000" dirty="0"/>
              <a:t>setting, </a:t>
            </a:r>
            <a:endParaRPr lang="en-US" sz="3000" dirty="0" smtClean="0"/>
          </a:p>
          <a:p>
            <a:pPr marL="1485900" lvl="2" indent="-5715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strategic </a:t>
            </a:r>
            <a:r>
              <a:rPr lang="en-US" sz="3000" dirty="0"/>
              <a:t>planning and </a:t>
            </a:r>
            <a:endParaRPr lang="en-US" sz="3000" dirty="0" smtClean="0"/>
          </a:p>
          <a:p>
            <a:pPr marL="1485900" lvl="2" indent="-5715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evolving </a:t>
            </a:r>
            <a:r>
              <a:rPr lang="en-US" sz="3000" dirty="0"/>
              <a:t>the business </a:t>
            </a:r>
            <a:r>
              <a:rPr lang="en-US" sz="3000" dirty="0" smtClean="0"/>
              <a:t>plans</a:t>
            </a:r>
          </a:p>
          <a:p>
            <a:pPr marL="1485900" lvl="2" indent="-571500" algn="l">
              <a:buFont typeface="Arial" panose="020B0604020202020204" pitchFamily="34" charset="0"/>
              <a:buChar char="•"/>
            </a:pPr>
            <a:r>
              <a:rPr lang="en-US" sz="3000" dirty="0"/>
              <a:t>a</a:t>
            </a:r>
            <a:r>
              <a:rPr lang="en-US" sz="3000" dirty="0" smtClean="0"/>
              <a:t>nd, the business plan implementation</a:t>
            </a:r>
            <a:r>
              <a:rPr lang="en-US" sz="3000" dirty="0"/>
              <a:t>. </a:t>
            </a:r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Supports information generation and communication.</a:t>
            </a:r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Aids problem </a:t>
            </a:r>
            <a:r>
              <a:rPr lang="en-US" sz="3200" dirty="0"/>
              <a:t>identification and </a:t>
            </a:r>
            <a:r>
              <a:rPr lang="en-US" sz="3200" dirty="0" smtClean="0"/>
              <a:t>sound decision making.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2543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>
                <a:latin typeface="+mn-lt"/>
              </a:rPr>
              <a:t>3</a:t>
            </a:r>
            <a:r>
              <a:rPr lang="fr-FR" sz="3600" b="1" dirty="0" smtClean="0">
                <a:latin typeface="+mn-lt"/>
              </a:rPr>
              <a:t>. The </a:t>
            </a:r>
            <a:r>
              <a:rPr lang="en-US" sz="3600" b="1" dirty="0" smtClean="0">
                <a:latin typeface="+mn-lt"/>
              </a:rPr>
              <a:t>Role</a:t>
            </a:r>
            <a:r>
              <a:rPr lang="fr-FR" sz="3600" b="1" dirty="0" smtClean="0">
                <a:latin typeface="+mn-lt"/>
              </a:rPr>
              <a:t> of MIS in an </a:t>
            </a:r>
            <a:r>
              <a:rPr lang="en-US" sz="3600" b="1" dirty="0" smtClean="0">
                <a:latin typeface="+mn-lt"/>
              </a:rPr>
              <a:t>Organization .. 3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fr-FR" sz="3000" b="1" dirty="0" smtClean="0"/>
              <a:t>3.1. MIS in Public </a:t>
            </a:r>
            <a:r>
              <a:rPr lang="en-US" sz="3000" b="1" dirty="0" smtClean="0"/>
              <a:t>Sector</a:t>
            </a:r>
            <a:r>
              <a:rPr lang="fr-FR" sz="3000" b="1" dirty="0" smtClean="0"/>
              <a:t> </a:t>
            </a:r>
            <a:r>
              <a:rPr lang="en-US" sz="3000" b="1" dirty="0" smtClean="0"/>
              <a:t>Organizations (PSOs)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PSOs are increasingly inundated </a:t>
            </a:r>
            <a:r>
              <a:rPr lang="en-US" sz="3000" dirty="0"/>
              <a:t>with data and </a:t>
            </a:r>
            <a:r>
              <a:rPr lang="en-US" sz="3000" dirty="0" smtClean="0"/>
              <a:t>information.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PSOs need IS to support its various activities.</a:t>
            </a:r>
          </a:p>
          <a:p>
            <a:pPr algn="l"/>
            <a:r>
              <a:rPr lang="en-US" sz="3000" b="1" dirty="0" smtClean="0"/>
              <a:t>3.1.1. Centralized Vs. Decentralized PISs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PISs need to cover </a:t>
            </a:r>
            <a:r>
              <a:rPr lang="en-US" sz="3000" dirty="0"/>
              <a:t>eight main areas of responsibility: </a:t>
            </a:r>
            <a:endParaRPr lang="en-US" sz="3000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information </a:t>
            </a:r>
            <a:r>
              <a:rPr lang="en-US" sz="2800" dirty="0"/>
              <a:t>systems </a:t>
            </a:r>
            <a:r>
              <a:rPr lang="en-US" sz="2800" dirty="0" smtClean="0"/>
              <a:t>planning</a:t>
            </a:r>
            <a:r>
              <a:rPr lang="en-US" sz="2800" dirty="0"/>
              <a:t>;</a:t>
            </a:r>
            <a:endParaRPr lang="en-US" sz="2800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organizational </a:t>
            </a:r>
            <a:r>
              <a:rPr lang="en-US" sz="2800" dirty="0"/>
              <a:t>structures and </a:t>
            </a:r>
            <a:r>
              <a:rPr lang="en-US" sz="2800" dirty="0" smtClean="0"/>
              <a:t>staffing;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data management</a:t>
            </a:r>
            <a:r>
              <a:rPr lang="en-US" sz="2800" dirty="0"/>
              <a:t>;</a:t>
            </a:r>
            <a:endParaRPr lang="en-US" sz="2800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computing </a:t>
            </a:r>
            <a:r>
              <a:rPr lang="en-US" sz="2800" dirty="0"/>
              <a:t>and data management </a:t>
            </a:r>
            <a:r>
              <a:rPr lang="en-US" sz="2800" dirty="0" smtClean="0"/>
              <a:t>architecture;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information </a:t>
            </a:r>
            <a:r>
              <a:rPr lang="en-US" sz="2800" dirty="0"/>
              <a:t>systems </a:t>
            </a:r>
            <a:r>
              <a:rPr lang="en-US" sz="2800" dirty="0" smtClean="0"/>
              <a:t>development;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information </a:t>
            </a:r>
            <a:r>
              <a:rPr lang="en-US" sz="2800" dirty="0"/>
              <a:t>technology </a:t>
            </a:r>
            <a:r>
              <a:rPr lang="en-US" sz="2800" dirty="0" smtClean="0"/>
              <a:t>acquisition;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training</a:t>
            </a:r>
            <a:r>
              <a:rPr lang="en-US" sz="2800" dirty="0"/>
              <a:t>, and technical support.  </a:t>
            </a:r>
          </a:p>
        </p:txBody>
      </p:sp>
    </p:spTree>
    <p:extLst>
      <p:ext uri="{BB962C8B-B14F-4D97-AF65-F5344CB8AC3E}">
        <p14:creationId xmlns:p14="http://schemas.microsoft.com/office/powerpoint/2010/main" val="200013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>
                <a:latin typeface="+mn-lt"/>
              </a:rPr>
              <a:t>3</a:t>
            </a:r>
            <a:r>
              <a:rPr lang="fr-FR" sz="3600" b="1" dirty="0" smtClean="0">
                <a:latin typeface="+mn-lt"/>
              </a:rPr>
              <a:t>. The </a:t>
            </a:r>
            <a:r>
              <a:rPr lang="en-US" sz="3600" b="1" dirty="0" smtClean="0">
                <a:latin typeface="+mn-lt"/>
              </a:rPr>
              <a:t>Role</a:t>
            </a:r>
            <a:r>
              <a:rPr lang="fr-FR" sz="3600" b="1" dirty="0" smtClean="0">
                <a:latin typeface="+mn-lt"/>
              </a:rPr>
              <a:t> of MIS in an </a:t>
            </a:r>
            <a:r>
              <a:rPr lang="en-US" sz="3600" b="1" dirty="0" smtClean="0">
                <a:latin typeface="+mn-lt"/>
              </a:rPr>
              <a:t>Organization .. 4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/>
              <a:t>3.1.1. Centralized Vs. Decentralized PISs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A centralized PIS may be efficiency, but difficult to manage.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A decentralized PIS spreads the tasks, but may be wasteful.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A mix of central </a:t>
            </a:r>
            <a:r>
              <a:rPr lang="en-US" sz="3200" dirty="0"/>
              <a:t>and local </a:t>
            </a:r>
            <a:r>
              <a:rPr lang="en-US" sz="3200" dirty="0" smtClean="0"/>
              <a:t>action </a:t>
            </a:r>
            <a:r>
              <a:rPr lang="en-US" sz="3200" dirty="0"/>
              <a:t>is </a:t>
            </a:r>
            <a:r>
              <a:rPr lang="en-US" sz="3200" dirty="0" smtClean="0"/>
              <a:t>considered most </a:t>
            </a:r>
            <a:r>
              <a:rPr lang="en-US" sz="3200" dirty="0"/>
              <a:t>effective.   </a:t>
            </a:r>
            <a:endParaRPr lang="en-US" sz="3200" dirty="0" smtClean="0"/>
          </a:p>
          <a:p>
            <a:pPr lvl="0" algn="l"/>
            <a:r>
              <a:rPr lang="en-US" sz="3200" b="1" dirty="0" smtClean="0"/>
              <a:t>3.1.2. MIS </a:t>
            </a:r>
            <a:r>
              <a:rPr lang="en-US" sz="3200" b="1" dirty="0"/>
              <a:t>and Public Sector Accountability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The </a:t>
            </a:r>
            <a:r>
              <a:rPr lang="en-US" sz="3200" dirty="0"/>
              <a:t>broad set of accountabilities in </a:t>
            </a:r>
            <a:r>
              <a:rPr lang="en-US" sz="3200" dirty="0" smtClean="0"/>
              <a:t>PSOs include: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Managerial accountability;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Political accountability;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And, </a:t>
            </a:r>
            <a:r>
              <a:rPr lang="en-US" sz="3000" dirty="0"/>
              <a:t>Financial accountability</a:t>
            </a:r>
          </a:p>
          <a:p>
            <a:pPr algn="l"/>
            <a:endParaRPr lang="en-US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15058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>4. CONTENT, DESIGN AND PERFORMANCE OF MIS  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/>
              <a:t>4.1. Types </a:t>
            </a:r>
            <a:r>
              <a:rPr lang="en-US" sz="3200" b="1" dirty="0"/>
              <a:t>of </a:t>
            </a:r>
            <a:r>
              <a:rPr lang="en-US" sz="3200" b="1" dirty="0" smtClean="0"/>
              <a:t>Information</a:t>
            </a:r>
            <a:endParaRPr lang="en-US" sz="32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There </a:t>
            </a:r>
            <a:r>
              <a:rPr lang="en-US" sz="3200" dirty="0"/>
              <a:t>are four main types of information, namely; </a:t>
            </a:r>
            <a:endParaRPr lang="en-US" sz="3200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Descriptive </a:t>
            </a:r>
            <a:r>
              <a:rPr lang="en-US" sz="2800" dirty="0"/>
              <a:t>information, </a:t>
            </a:r>
            <a:endParaRPr lang="en-US" sz="2800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diagnostic </a:t>
            </a:r>
            <a:r>
              <a:rPr lang="en-US" sz="2800" dirty="0"/>
              <a:t>information, </a:t>
            </a:r>
            <a:endParaRPr lang="en-US" sz="2800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predictive </a:t>
            </a:r>
            <a:r>
              <a:rPr lang="en-US" sz="2800" dirty="0"/>
              <a:t>information, and </a:t>
            </a:r>
            <a:endParaRPr lang="en-US" sz="2800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prescriptive </a:t>
            </a:r>
            <a:r>
              <a:rPr lang="en-US" sz="2800" dirty="0"/>
              <a:t>information. </a:t>
            </a:r>
          </a:p>
          <a:p>
            <a:pPr algn="l"/>
            <a:r>
              <a:rPr lang="en-US" sz="3200" b="1" dirty="0" smtClean="0"/>
              <a:t>4.1.1. Descriptive information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It tries to answer the question, what </a:t>
            </a:r>
            <a:r>
              <a:rPr lang="en-US" sz="3200" dirty="0"/>
              <a:t>is happening? </a:t>
            </a:r>
            <a:endParaRPr lang="en-US" sz="32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It covers such information as: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000" dirty="0"/>
              <a:t>F</a:t>
            </a:r>
            <a:r>
              <a:rPr lang="en-US" sz="3000" dirty="0" smtClean="0"/>
              <a:t>inancial results and maintenance records;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And, Production records, product marketing, and test results.</a:t>
            </a:r>
          </a:p>
          <a:p>
            <a:pPr algn="l"/>
            <a:endParaRPr lang="en-US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121553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>4. Content, Design and Performance of MIS .. 1  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3100" b="1" dirty="0" smtClean="0"/>
              <a:t>4.1.1. Descriptive information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100" dirty="0" smtClean="0"/>
              <a:t>Can help to </a:t>
            </a:r>
            <a:r>
              <a:rPr lang="en-US" sz="3100" dirty="0"/>
              <a:t>secure other needed types of information.  </a:t>
            </a:r>
            <a:endParaRPr lang="en-US" sz="31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100" dirty="0" smtClean="0"/>
              <a:t>Not enough for identifying </a:t>
            </a:r>
            <a:r>
              <a:rPr lang="en-US" sz="3100" dirty="0"/>
              <a:t>and </a:t>
            </a:r>
            <a:r>
              <a:rPr lang="en-US" sz="3100" dirty="0" smtClean="0"/>
              <a:t>solving management problems.</a:t>
            </a:r>
          </a:p>
          <a:p>
            <a:pPr algn="l"/>
            <a:r>
              <a:rPr lang="en-US" sz="3100" b="1" dirty="0" smtClean="0"/>
              <a:t>4.1.2. Diagnostic information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100" dirty="0" smtClean="0"/>
              <a:t>Seeks to answer the question - what </a:t>
            </a:r>
            <a:r>
              <a:rPr lang="en-US" sz="3100" dirty="0"/>
              <a:t>is wrong? </a:t>
            </a:r>
            <a:endParaRPr lang="en-US" sz="31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100" dirty="0" smtClean="0"/>
              <a:t>Can </a:t>
            </a:r>
            <a:r>
              <a:rPr lang="en-US" sz="3100" dirty="0"/>
              <a:t>be used to define problems that develop in the business. </a:t>
            </a:r>
            <a:endParaRPr lang="en-US" sz="31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100" dirty="0" smtClean="0"/>
              <a:t>Can find an how to solve the </a:t>
            </a:r>
            <a:r>
              <a:rPr lang="en-US" sz="3100" dirty="0"/>
              <a:t>problem (including doing </a:t>
            </a:r>
            <a:r>
              <a:rPr lang="en-US" sz="3100" dirty="0" smtClean="0"/>
              <a:t>nothing).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100" dirty="0" smtClean="0"/>
              <a:t>“What </a:t>
            </a:r>
            <a:r>
              <a:rPr lang="en-US" sz="3100" dirty="0"/>
              <a:t>is” and “what ought to </a:t>
            </a:r>
            <a:r>
              <a:rPr lang="en-US" sz="3100" dirty="0" smtClean="0"/>
              <a:t>be” should be viewed together.</a:t>
            </a:r>
            <a:endParaRPr lang="en-US" sz="3100" dirty="0"/>
          </a:p>
          <a:p>
            <a:pPr lvl="0" algn="l"/>
            <a:r>
              <a:rPr lang="en-US" sz="3100" b="1" dirty="0" smtClean="0"/>
              <a:t>4.1.3. Predictive information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100" dirty="0" smtClean="0"/>
              <a:t>Seeks to answer the question - what </a:t>
            </a:r>
            <a:r>
              <a:rPr lang="en-US" sz="3100" dirty="0"/>
              <a:t>would happen if.. </a:t>
            </a:r>
            <a:endParaRPr lang="en-US" sz="3100" dirty="0" smtClean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100" dirty="0"/>
              <a:t>G</a:t>
            </a:r>
            <a:r>
              <a:rPr lang="en-US" sz="3100" dirty="0" smtClean="0"/>
              <a:t>enerated </a:t>
            </a:r>
            <a:r>
              <a:rPr lang="en-US" sz="3100" dirty="0"/>
              <a:t>from an analysis of possible future </a:t>
            </a:r>
            <a:r>
              <a:rPr lang="en-US" sz="3100" dirty="0" smtClean="0"/>
              <a:t>events. </a:t>
            </a:r>
            <a:endParaRPr lang="en-US" sz="3100" b="1" dirty="0" smtClean="0"/>
          </a:p>
        </p:txBody>
      </p:sp>
    </p:spTree>
    <p:extLst>
      <p:ext uri="{BB962C8B-B14F-4D97-AF65-F5344CB8AC3E}">
        <p14:creationId xmlns:p14="http://schemas.microsoft.com/office/powerpoint/2010/main" val="112207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>4. Content, Design and Performance of MIS .. </a:t>
            </a:r>
            <a:r>
              <a:rPr lang="fr-FR" sz="3600" b="1" dirty="0">
                <a:latin typeface="+mn-lt"/>
              </a:rPr>
              <a:t>2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lvl="0" algn="l"/>
            <a:r>
              <a:rPr lang="en-US" sz="3100" b="1" dirty="0" smtClean="0"/>
              <a:t>4.1.3. Predictive information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100" dirty="0"/>
              <a:t>I</a:t>
            </a:r>
            <a:r>
              <a:rPr lang="en-US" sz="3100" dirty="0" smtClean="0"/>
              <a:t>s </a:t>
            </a:r>
            <a:r>
              <a:rPr lang="en-US" sz="3100" dirty="0"/>
              <a:t>exceedingly valuable with “desirable” outcomes.  </a:t>
            </a:r>
            <a:endParaRPr lang="en-US" sz="3100" dirty="0" smtClean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100" dirty="0" smtClean="0"/>
              <a:t>Manager use predictive information to reduce risk and uncertainty.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100" dirty="0" smtClean="0"/>
              <a:t>Predictive models include;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700" dirty="0" smtClean="0"/>
              <a:t>budgeting </a:t>
            </a:r>
            <a:r>
              <a:rPr lang="en-US" sz="2700" dirty="0"/>
              <a:t>techniques, </a:t>
            </a:r>
            <a:endParaRPr lang="en-US" sz="2700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700" dirty="0" smtClean="0"/>
              <a:t>simulation </a:t>
            </a:r>
            <a:r>
              <a:rPr lang="en-US" sz="2700" dirty="0"/>
              <a:t>models, </a:t>
            </a:r>
            <a:endParaRPr lang="en-US" sz="2700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700" dirty="0" smtClean="0"/>
              <a:t>and </a:t>
            </a:r>
            <a:r>
              <a:rPr lang="en-US" sz="2700" dirty="0"/>
              <a:t>other tools </a:t>
            </a:r>
            <a:r>
              <a:rPr lang="en-US" sz="2700" dirty="0" smtClean="0"/>
              <a:t>that measure expected </a:t>
            </a:r>
            <a:r>
              <a:rPr lang="en-US" sz="2700" dirty="0"/>
              <a:t>changes in the business. </a:t>
            </a:r>
            <a:endParaRPr lang="en-US" sz="2700" dirty="0" smtClean="0"/>
          </a:p>
          <a:p>
            <a:pPr algn="l"/>
            <a:r>
              <a:rPr lang="en-US" sz="3500" b="1" dirty="0" smtClean="0"/>
              <a:t>4.1.4. Prescriptive </a:t>
            </a:r>
            <a:r>
              <a:rPr lang="en-US" sz="3500" b="1" dirty="0"/>
              <a:t>information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100" dirty="0" smtClean="0"/>
              <a:t>Seeks to answer the question- </a:t>
            </a:r>
            <a:r>
              <a:rPr lang="en-US" sz="3100" dirty="0"/>
              <a:t>What should be done? </a:t>
            </a:r>
            <a:endParaRPr lang="en-US" sz="31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100" dirty="0"/>
              <a:t>N</a:t>
            </a:r>
            <a:r>
              <a:rPr lang="en-US" sz="3100" dirty="0" smtClean="0"/>
              <a:t>ot </a:t>
            </a:r>
            <a:r>
              <a:rPr lang="en-US" sz="3100" dirty="0"/>
              <a:t>adequate for decision making.  </a:t>
            </a:r>
            <a:endParaRPr lang="en-US" sz="31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100" dirty="0"/>
              <a:t>U</a:t>
            </a:r>
            <a:r>
              <a:rPr lang="en-US" sz="3100" dirty="0" smtClean="0"/>
              <a:t>sed with the </a:t>
            </a:r>
            <a:r>
              <a:rPr lang="en-US" sz="3100" dirty="0"/>
              <a:t>goals and values of the manger </a:t>
            </a:r>
            <a:r>
              <a:rPr lang="en-US" sz="3100" dirty="0" smtClean="0"/>
              <a:t>for decision making.   </a:t>
            </a:r>
            <a:endParaRPr lang="en-US" sz="3100" dirty="0"/>
          </a:p>
          <a:p>
            <a:pPr algn="l"/>
            <a:endParaRPr lang="en-US" sz="3100" b="1" dirty="0" smtClean="0"/>
          </a:p>
        </p:txBody>
      </p:sp>
    </p:spTree>
    <p:extLst>
      <p:ext uri="{BB962C8B-B14F-4D97-AF65-F5344CB8AC3E}">
        <p14:creationId xmlns:p14="http://schemas.microsoft.com/office/powerpoint/2010/main" val="229882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>4. Content, Design and Performance of MIS .. </a:t>
            </a:r>
            <a:r>
              <a:rPr lang="fr-FR" sz="3600" b="1" dirty="0">
                <a:latin typeface="+mn-lt"/>
              </a:rPr>
              <a:t>3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3500" b="1" dirty="0" smtClean="0"/>
              <a:t>4.1.5.  Classes of Information</a:t>
            </a:r>
            <a:r>
              <a:rPr lang="en-US" sz="3200" dirty="0"/>
              <a:t> </a:t>
            </a:r>
            <a:endParaRPr lang="en-US" sz="3200" dirty="0" smtClean="0"/>
          </a:p>
          <a:p>
            <a:pPr algn="l"/>
            <a:r>
              <a:rPr lang="en-US" sz="3200" b="1" i="1" dirty="0" smtClean="0"/>
              <a:t>Organizational information</a:t>
            </a:r>
            <a:endParaRPr lang="en-US" sz="3200" i="1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Information </a:t>
            </a:r>
            <a:r>
              <a:rPr lang="en-US" sz="3200" dirty="0"/>
              <a:t>required </a:t>
            </a:r>
            <a:r>
              <a:rPr lang="en-US" sz="3200" dirty="0" smtClean="0"/>
              <a:t>sub-units of an organization.</a:t>
            </a:r>
            <a:endParaRPr lang="en-US" sz="32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The same information may serve different uses.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Often stored in database for the users.</a:t>
            </a:r>
            <a:endParaRPr lang="en-US" sz="3200" dirty="0"/>
          </a:p>
          <a:p>
            <a:pPr algn="l"/>
            <a:r>
              <a:rPr lang="en-US" sz="3200" b="1" i="1" dirty="0" smtClean="0"/>
              <a:t>Functional </a:t>
            </a:r>
            <a:r>
              <a:rPr lang="en-US" sz="3200" b="1" i="1" dirty="0"/>
              <a:t>information</a:t>
            </a:r>
            <a:r>
              <a:rPr lang="en-US" sz="3200" b="1" dirty="0"/>
              <a:t>  </a:t>
            </a:r>
            <a:endParaRPr lang="en-US" sz="32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Used by </a:t>
            </a:r>
            <a:r>
              <a:rPr lang="en-US" sz="3200" dirty="0"/>
              <a:t>the functional </a:t>
            </a:r>
            <a:r>
              <a:rPr lang="en-US" sz="3200" dirty="0" smtClean="0"/>
              <a:t>heads for administrative functioning. </a:t>
            </a:r>
            <a:endParaRPr lang="en-US" sz="32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Often function-specific, each unit can have its own.</a:t>
            </a:r>
            <a:endParaRPr lang="en-US" sz="32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L</a:t>
            </a:r>
            <a:r>
              <a:rPr lang="en-US" sz="3200" dirty="0" smtClean="0"/>
              <a:t>argely </a:t>
            </a:r>
            <a:r>
              <a:rPr lang="en-US" sz="3200" dirty="0"/>
              <a:t>factual, statically </a:t>
            </a:r>
            <a:r>
              <a:rPr lang="en-US" sz="3200" dirty="0" smtClean="0"/>
              <a:t>focusing on specific task details.</a:t>
            </a:r>
            <a:endParaRPr lang="en-US" sz="32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Assessable by unit objectives, work design and responsibility.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0401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>1. </a:t>
            </a:r>
            <a:r>
              <a:rPr lang="en-US" sz="3600" b="1" dirty="0" smtClean="0">
                <a:latin typeface="+mn-lt"/>
              </a:rPr>
              <a:t>Meaning</a:t>
            </a:r>
            <a:r>
              <a:rPr lang="fr-FR" sz="3600" b="1" dirty="0" smtClean="0">
                <a:latin typeface="+mn-lt"/>
              </a:rPr>
              <a:t> of MIS .. 1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2900" b="1" i="1" dirty="0" smtClean="0"/>
              <a:t>What is a System? (in the context of MIS) </a:t>
            </a:r>
            <a:endParaRPr lang="en-US" sz="2900" i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900" dirty="0" smtClean="0"/>
              <a:t>An inputs – processing - </a:t>
            </a:r>
            <a:r>
              <a:rPr lang="en-US" sz="2900" dirty="0"/>
              <a:t>output and feedback </a:t>
            </a:r>
            <a:r>
              <a:rPr lang="en-US" sz="2900" dirty="0" smtClean="0"/>
              <a:t>matrix.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900" dirty="0" smtClean="0"/>
              <a:t>Supports the processing of data into information. </a:t>
            </a:r>
          </a:p>
          <a:p>
            <a:pPr algn="l"/>
            <a:r>
              <a:rPr lang="en-US" sz="2900" b="1" dirty="0" smtClean="0"/>
              <a:t>1.2. Objectives </a:t>
            </a:r>
            <a:r>
              <a:rPr lang="en-US" sz="2900" b="1" dirty="0"/>
              <a:t>of MIS </a:t>
            </a:r>
            <a:endParaRPr lang="en-US" sz="2900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900" dirty="0" smtClean="0"/>
              <a:t>MIS processes </a:t>
            </a:r>
            <a:r>
              <a:rPr lang="en-US" sz="2900" dirty="0"/>
              <a:t>data </a:t>
            </a:r>
            <a:r>
              <a:rPr lang="en-US" sz="2900" dirty="0" smtClean="0"/>
              <a:t>to support the management functions. </a:t>
            </a:r>
            <a:endParaRPr lang="en-US" sz="2900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900" dirty="0" smtClean="0"/>
              <a:t>MIS </a:t>
            </a:r>
            <a:r>
              <a:rPr lang="en-US" sz="2900" dirty="0"/>
              <a:t>manages </a:t>
            </a:r>
            <a:r>
              <a:rPr lang="en-US" sz="2900" dirty="0" smtClean="0"/>
              <a:t>information system (IS) productively: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2900" dirty="0"/>
              <a:t>C</a:t>
            </a:r>
            <a:r>
              <a:rPr lang="en-US" sz="2900" dirty="0" smtClean="0"/>
              <a:t>ompetitive advantage created from using information maximally: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Capturing Data – </a:t>
            </a:r>
            <a:r>
              <a:rPr lang="en-US" sz="2800" dirty="0" smtClean="0"/>
              <a:t>collects the relevant data.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Processing Data – transforms data into </a:t>
            </a:r>
            <a:r>
              <a:rPr lang="en-US" sz="2800" dirty="0" smtClean="0"/>
              <a:t>information.</a:t>
            </a:r>
            <a:endParaRPr lang="en-US" sz="28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Information Storage – store the information </a:t>
            </a:r>
            <a:r>
              <a:rPr lang="en-US" sz="2800" dirty="0" smtClean="0"/>
              <a:t>securely.</a:t>
            </a:r>
            <a:endParaRPr lang="en-US" sz="28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/>
              <a:t>Information Retrieval – </a:t>
            </a:r>
            <a:r>
              <a:rPr lang="en-US" sz="2800" dirty="0" smtClean="0"/>
              <a:t>easy </a:t>
            </a:r>
            <a:r>
              <a:rPr lang="en-US" sz="2800" dirty="0"/>
              <a:t>retrieval by authorized </a:t>
            </a:r>
            <a:r>
              <a:rPr lang="en-US" sz="2800" dirty="0" smtClean="0"/>
              <a:t>users.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Information Propagation – </a:t>
            </a:r>
            <a:r>
              <a:rPr lang="en-US" sz="2800" dirty="0" smtClean="0"/>
              <a:t>nonstop </a:t>
            </a:r>
            <a:r>
              <a:rPr lang="en-US" sz="2800" dirty="0"/>
              <a:t>access and </a:t>
            </a:r>
            <a:r>
              <a:rPr lang="en-US" sz="2800" dirty="0" smtClean="0"/>
              <a:t>updating. </a:t>
            </a:r>
            <a:endParaRPr lang="en-US" sz="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900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endParaRPr lang="en-US" sz="2900" dirty="0"/>
          </a:p>
          <a:p>
            <a:r>
              <a:rPr lang="en-US" sz="29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44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>4. Content, Design and Performance of MIS .. 4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/>
              <a:t>4.1.5.  Classes of Information</a:t>
            </a:r>
            <a:r>
              <a:rPr lang="en-US" sz="2800" dirty="0"/>
              <a:t> </a:t>
            </a:r>
          </a:p>
          <a:p>
            <a:pPr algn="l"/>
            <a:r>
              <a:rPr lang="en-US" sz="2800" b="1" i="1" dirty="0" smtClean="0"/>
              <a:t>Knowledge information</a:t>
            </a:r>
            <a:endParaRPr lang="en-US" sz="2800" i="1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Compels the manager to </a:t>
            </a:r>
            <a:r>
              <a:rPr lang="en-US" sz="2800" dirty="0"/>
              <a:t>think, decide and act. </a:t>
            </a:r>
            <a:endParaRPr lang="en-US" sz="28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H</a:t>
            </a:r>
            <a:r>
              <a:rPr lang="en-US" sz="2800" dirty="0" smtClean="0"/>
              <a:t>ighlights </a:t>
            </a:r>
            <a:r>
              <a:rPr lang="en-US" sz="2800" dirty="0"/>
              <a:t>the deviation </a:t>
            </a:r>
            <a:r>
              <a:rPr lang="en-US" sz="2800" dirty="0" smtClean="0"/>
              <a:t>norms and abnormal variations. </a:t>
            </a:r>
            <a:endParaRPr lang="en-US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Supports </a:t>
            </a:r>
            <a:r>
              <a:rPr lang="en-US" sz="2800" dirty="0"/>
              <a:t>the function of middle and top management. </a:t>
            </a:r>
            <a:endParaRPr lang="en-US" sz="28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Often presented graphically for quick grasp, E.g.: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S</a:t>
            </a:r>
            <a:r>
              <a:rPr lang="en-US" sz="2800" dirty="0" smtClean="0"/>
              <a:t>tudents </a:t>
            </a:r>
            <a:r>
              <a:rPr lang="en-US" sz="2800" dirty="0"/>
              <a:t>population may be </a:t>
            </a:r>
            <a:r>
              <a:rPr lang="en-US" sz="2800" dirty="0" smtClean="0"/>
              <a:t>declining</a:t>
            </a:r>
            <a:r>
              <a:rPr lang="en-US" sz="2800" dirty="0"/>
              <a:t>;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Or, market </a:t>
            </a:r>
            <a:r>
              <a:rPr lang="en-US" sz="2800" dirty="0"/>
              <a:t>demand is falling. </a:t>
            </a:r>
          </a:p>
          <a:p>
            <a:pPr algn="l"/>
            <a:r>
              <a:rPr lang="en-US" sz="2800" b="1" i="1" dirty="0" smtClean="0"/>
              <a:t>Decision-support </a:t>
            </a:r>
            <a:r>
              <a:rPr lang="en-US" sz="2800" b="1" i="1" dirty="0"/>
              <a:t>information </a:t>
            </a:r>
            <a:endParaRPr lang="en-US" sz="2800" i="1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J</a:t>
            </a:r>
            <a:r>
              <a:rPr lang="en-US" sz="2800" dirty="0" smtClean="0"/>
              <a:t>ustifies a change or amendment of the existing decisions.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E.g., inspection report, demand forecast, etc.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Can be sourced internally and externally  </a:t>
            </a:r>
            <a:endParaRPr lang="en-US" sz="2800" dirty="0"/>
          </a:p>
          <a:p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3082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>4. Content, Design and Performance of MIS .. </a:t>
            </a:r>
            <a:r>
              <a:rPr lang="fr-FR" sz="3600" b="1" dirty="0">
                <a:latin typeface="+mn-lt"/>
              </a:rPr>
              <a:t>5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3500" b="1" dirty="0" smtClean="0"/>
              <a:t>4.1.5.  Classes of Information</a:t>
            </a:r>
            <a:endParaRPr lang="en-US" sz="3200" dirty="0"/>
          </a:p>
          <a:p>
            <a:pPr algn="l"/>
            <a:r>
              <a:rPr lang="en-US" sz="3200" b="1" i="1" dirty="0" smtClean="0"/>
              <a:t>Operational information</a:t>
            </a:r>
            <a:endParaRPr lang="en-US" sz="3200" i="1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R</a:t>
            </a:r>
            <a:r>
              <a:rPr lang="en-US" sz="3200" dirty="0" smtClean="0"/>
              <a:t>equired </a:t>
            </a:r>
            <a:r>
              <a:rPr lang="en-US" sz="3200" dirty="0"/>
              <a:t>by </a:t>
            </a:r>
            <a:r>
              <a:rPr lang="en-US" sz="3200" dirty="0" smtClean="0"/>
              <a:t>operators </a:t>
            </a:r>
            <a:r>
              <a:rPr lang="en-US" sz="3200" dirty="0"/>
              <a:t>and </a:t>
            </a:r>
            <a:r>
              <a:rPr lang="en-US" sz="3200" dirty="0" smtClean="0"/>
              <a:t>Junior managers.</a:t>
            </a:r>
            <a:endParaRPr lang="en-US" sz="32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Helps decisions that affect operations. </a:t>
            </a:r>
            <a:endParaRPr lang="en-US" sz="32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Determined internally, </a:t>
            </a:r>
            <a:r>
              <a:rPr lang="en-US" sz="3200" dirty="0"/>
              <a:t>through the transaction </a:t>
            </a:r>
            <a:r>
              <a:rPr lang="en-US" sz="3200" dirty="0" smtClean="0"/>
              <a:t>processing.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Largely of short </a:t>
            </a:r>
            <a:r>
              <a:rPr lang="en-US" sz="3200" dirty="0"/>
              <a:t>time span and </a:t>
            </a:r>
            <a:r>
              <a:rPr lang="en-US" sz="3200" dirty="0" smtClean="0"/>
              <a:t>focuses on the </a:t>
            </a:r>
            <a:r>
              <a:rPr lang="en-US" sz="3200" dirty="0"/>
              <a:t>current </a:t>
            </a:r>
            <a:r>
              <a:rPr lang="en-US" sz="3200" dirty="0" smtClean="0"/>
              <a:t>status.</a:t>
            </a:r>
          </a:p>
          <a:p>
            <a:pPr algn="l"/>
            <a:r>
              <a:rPr lang="en-US" sz="3200" b="1" dirty="0" smtClean="0"/>
              <a:t>4.1.6. Determining </a:t>
            </a:r>
            <a:r>
              <a:rPr lang="en-US" sz="3200" b="1" dirty="0"/>
              <a:t>Information Requirement</a:t>
            </a:r>
            <a:endParaRPr lang="en-US" sz="32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Asking &amp; interviewing – </a:t>
            </a:r>
            <a:r>
              <a:rPr lang="en-US" sz="3200" dirty="0" smtClean="0"/>
              <a:t>using mainly closed </a:t>
            </a:r>
            <a:r>
              <a:rPr lang="en-US" sz="3200" dirty="0"/>
              <a:t>ended </a:t>
            </a:r>
            <a:r>
              <a:rPr lang="en-US" sz="3200" dirty="0" smtClean="0"/>
              <a:t>questions.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Using expert testimonies </a:t>
            </a:r>
            <a:endParaRPr lang="en-US" sz="32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Experiences from past decisions and </a:t>
            </a:r>
            <a:r>
              <a:rPr lang="en-US" sz="3200" dirty="0"/>
              <a:t>problem solving. </a:t>
            </a:r>
          </a:p>
          <a:p>
            <a:pPr algn="l"/>
            <a:endParaRPr lang="en-US" sz="3100" b="1" dirty="0" smtClean="0"/>
          </a:p>
        </p:txBody>
      </p:sp>
    </p:spTree>
    <p:extLst>
      <p:ext uri="{BB962C8B-B14F-4D97-AF65-F5344CB8AC3E}">
        <p14:creationId xmlns:p14="http://schemas.microsoft.com/office/powerpoint/2010/main" val="319879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>4. Content, Design and Performance of MIS .. </a:t>
            </a:r>
            <a:r>
              <a:rPr lang="fr-FR" sz="3600" b="1" dirty="0">
                <a:latin typeface="+mn-lt"/>
              </a:rPr>
              <a:t>6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fr-FR" sz="2800" b="1" dirty="0" smtClean="0"/>
              <a:t>4.2.</a:t>
            </a:r>
            <a:r>
              <a:rPr lang="fr-FR" sz="2800" dirty="0" smtClean="0"/>
              <a:t> </a:t>
            </a:r>
            <a:r>
              <a:rPr lang="en-US" sz="2800" b="1" dirty="0"/>
              <a:t>Data </a:t>
            </a:r>
            <a:r>
              <a:rPr lang="en-US" sz="2800" b="1" dirty="0" smtClean="0"/>
              <a:t>Modeling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data model </a:t>
            </a:r>
            <a:r>
              <a:rPr lang="en-US" sz="2800" dirty="0" smtClean="0"/>
              <a:t>determines what </a:t>
            </a:r>
            <a:r>
              <a:rPr lang="en-US" sz="2800" dirty="0"/>
              <a:t>data </a:t>
            </a:r>
            <a:r>
              <a:rPr lang="en-US" sz="2800" dirty="0" smtClean="0"/>
              <a:t>in the database.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It explores the </a:t>
            </a:r>
            <a:r>
              <a:rPr lang="en-US" sz="2800" dirty="0"/>
              <a:t>relation between data entities. </a:t>
            </a:r>
            <a:endParaRPr lang="en-US" sz="28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It represents the required data accurately.</a:t>
            </a:r>
          </a:p>
          <a:p>
            <a:pPr algn="l"/>
            <a:r>
              <a:rPr lang="en-US" sz="2800" b="1" dirty="0" smtClean="0"/>
              <a:t>4.2.1. Databases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Databases are </a:t>
            </a:r>
            <a:r>
              <a:rPr lang="en-US" sz="2800" dirty="0"/>
              <a:t>now </a:t>
            </a:r>
            <a:r>
              <a:rPr lang="en-US" sz="2800" dirty="0" smtClean="0"/>
              <a:t>necessary in nearly all fields.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Collection of structured, interrelated data sets rendered accessible.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A set of application programs to update and manage the system.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Three key requirements of good databases: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Reliability – broad analysis in robustness, concurrency </a:t>
            </a:r>
            <a:r>
              <a:rPr lang="en-US" sz="2800" dirty="0"/>
              <a:t>and </a:t>
            </a:r>
            <a:r>
              <a:rPr lang="en-US" sz="2800" dirty="0" smtClean="0"/>
              <a:t>security.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Efficiency – high speed and pliability to new requirements.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Renewability – ease of adaptability to software progression.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9832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>4. Content, Design and Performance of MIS .. 7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/>
              <a:t>4.3. Designing MIS </a:t>
            </a:r>
            <a:endParaRPr lang="en-US" sz="32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Consider a typical University in </a:t>
            </a:r>
            <a:r>
              <a:rPr lang="en-US" sz="3200" dirty="0" err="1" smtClean="0"/>
              <a:t>Buea</a:t>
            </a:r>
            <a:r>
              <a:rPr lang="en-US" sz="3200" dirty="0" smtClean="0"/>
              <a:t> or elsewhere.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Huge volumes of data have to be collected, analyzed and used.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Personal record of staff and students;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Courses registration by programs and by students.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Examination records - students</a:t>
            </a:r>
            <a:r>
              <a:rPr lang="en-US" sz="3200" dirty="0"/>
              <a:t>’ </a:t>
            </a:r>
            <a:r>
              <a:rPr lang="en-US" sz="3200" dirty="0" smtClean="0"/>
              <a:t>grades by CA and exams.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Financial records – accounts, payroll, and students’ fee records, etc.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E.g. it should be possible to do the following: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Assign courses by student, program, and level.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Determine students’ class eligibility by fee, pre-requisite courses.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Determine class attendance by lecturers/students.</a:t>
            </a:r>
          </a:p>
          <a:p>
            <a:pPr algn="l"/>
            <a:endParaRPr lang="en-US" sz="3100" b="1" dirty="0" smtClean="0"/>
          </a:p>
        </p:txBody>
      </p:sp>
    </p:spTree>
    <p:extLst>
      <p:ext uri="{BB962C8B-B14F-4D97-AF65-F5344CB8AC3E}">
        <p14:creationId xmlns:p14="http://schemas.microsoft.com/office/powerpoint/2010/main" val="29617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>4. Content, Design and Performance of MIS .. </a:t>
            </a:r>
            <a:r>
              <a:rPr lang="fr-FR" sz="3600" b="1" dirty="0">
                <a:latin typeface="+mn-lt"/>
              </a:rPr>
              <a:t>8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/>
              <a:t>4.3. Designing MIS </a:t>
            </a:r>
            <a:endParaRPr lang="en-US" sz="32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Prepare results/transcripts by semester and end of program.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Produce payroll records and monthly pay slips.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Prepare periodic statement of accounts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Produce tax and social insurance records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O</a:t>
            </a:r>
            <a:r>
              <a:rPr lang="en-US" sz="3200" dirty="0" smtClean="0"/>
              <a:t>ther records as are needed internally and externally.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These require complex </a:t>
            </a:r>
            <a:r>
              <a:rPr lang="en-US" sz="3200" dirty="0"/>
              <a:t>data sets and </a:t>
            </a:r>
            <a:r>
              <a:rPr lang="en-US" sz="3200" dirty="0" smtClean="0"/>
              <a:t>fixing many </a:t>
            </a:r>
            <a:r>
              <a:rPr lang="en-US" sz="3200" dirty="0"/>
              <a:t>reports.</a:t>
            </a:r>
          </a:p>
          <a:p>
            <a:pPr algn="l"/>
            <a:r>
              <a:rPr lang="en-US" sz="3200" b="1" dirty="0" smtClean="0"/>
              <a:t>4.3.1. Database Schemes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Three database schemes - </a:t>
            </a:r>
            <a:r>
              <a:rPr lang="en-US" sz="3200" i="1" dirty="0" smtClean="0"/>
              <a:t>Physical, Conceptual, and view levels</a:t>
            </a:r>
            <a:r>
              <a:rPr lang="en-US" i="1" dirty="0" smtClean="0"/>
              <a:t>.</a:t>
            </a:r>
          </a:p>
          <a:p>
            <a:pPr algn="l"/>
            <a:r>
              <a:rPr lang="en-US" sz="2800" i="1" dirty="0" smtClean="0"/>
              <a:t>Physical level</a:t>
            </a:r>
            <a:r>
              <a:rPr lang="en-US" sz="2800" dirty="0" smtClean="0"/>
              <a:t> – having to do with the storage and retrieval.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This is the back end that is hidden from users.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i="1" dirty="0" smtClean="0"/>
          </a:p>
          <a:p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92556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>4. Content, Design and Performance of MIS .. 9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6894" y="793377"/>
            <a:ext cx="12165106" cy="6064623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/>
              <a:t>4.3.1. Database Schemes</a:t>
            </a:r>
          </a:p>
          <a:p>
            <a:pPr algn="l"/>
            <a:r>
              <a:rPr lang="en-US" sz="3200" i="1" dirty="0" smtClean="0"/>
              <a:t>Conceptual </a:t>
            </a:r>
            <a:r>
              <a:rPr lang="en-US" sz="3200" i="1" dirty="0"/>
              <a:t>level</a:t>
            </a:r>
            <a:r>
              <a:rPr lang="en-US" sz="3200" dirty="0"/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Having </a:t>
            </a:r>
            <a:r>
              <a:rPr lang="en-US" sz="3200" dirty="0"/>
              <a:t>to do with the content and how the system is networked. </a:t>
            </a:r>
            <a:endParaRPr lang="en-US" sz="32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This </a:t>
            </a:r>
            <a:r>
              <a:rPr lang="en-US" sz="3200" dirty="0"/>
              <a:t>is handled by the database </a:t>
            </a:r>
            <a:r>
              <a:rPr lang="en-US" sz="3200" dirty="0" smtClean="0"/>
              <a:t>administrator</a:t>
            </a:r>
          </a:p>
          <a:p>
            <a:pPr algn="l"/>
            <a:r>
              <a:rPr lang="en-US" sz="3200" i="1" dirty="0" smtClean="0"/>
              <a:t>View </a:t>
            </a:r>
            <a:r>
              <a:rPr lang="en-US" sz="3200" i="1" dirty="0"/>
              <a:t>level</a:t>
            </a:r>
            <a:r>
              <a:rPr lang="en-US" sz="3200" dirty="0"/>
              <a:t> </a:t>
            </a:r>
            <a:endParaRPr lang="en-US" sz="32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V</a:t>
            </a:r>
            <a:r>
              <a:rPr lang="en-US" sz="3200" dirty="0" smtClean="0"/>
              <a:t>iewed </a:t>
            </a:r>
            <a:r>
              <a:rPr lang="en-US" sz="3200" dirty="0"/>
              <a:t>by the different sets of users </a:t>
            </a:r>
            <a:r>
              <a:rPr lang="en-US" sz="3200" dirty="0" smtClean="0"/>
              <a:t>simultaneously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Viewed in </a:t>
            </a:r>
            <a:r>
              <a:rPr lang="en-US" sz="3200" dirty="0"/>
              <a:t>different ways and for different purposes.  </a:t>
            </a:r>
            <a:endParaRPr lang="en-US" sz="3200" dirty="0" smtClean="0"/>
          </a:p>
          <a:p>
            <a:pPr algn="l"/>
            <a:r>
              <a:rPr lang="en-US" sz="3200" b="1" dirty="0" smtClean="0"/>
              <a:t>4.3.2. Data Models</a:t>
            </a:r>
            <a:endParaRPr lang="en-US" sz="32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i="1" dirty="0"/>
              <a:t>C</a:t>
            </a:r>
            <a:r>
              <a:rPr lang="en-US" sz="3200" dirty="0" smtClean="0"/>
              <a:t>onceptual </a:t>
            </a:r>
            <a:r>
              <a:rPr lang="en-US" sz="3200" dirty="0"/>
              <a:t>tools to describe </a:t>
            </a:r>
            <a:r>
              <a:rPr lang="en-US" sz="3200" dirty="0" smtClean="0"/>
              <a:t>data </a:t>
            </a:r>
            <a:r>
              <a:rPr lang="en-US" sz="3200" dirty="0"/>
              <a:t>relations, </a:t>
            </a:r>
            <a:r>
              <a:rPr lang="en-US" sz="3200" dirty="0" smtClean="0"/>
              <a:t>data constraints </a:t>
            </a:r>
            <a:r>
              <a:rPr lang="en-US" sz="3200" dirty="0"/>
              <a:t>and </a:t>
            </a:r>
            <a:r>
              <a:rPr lang="en-US" sz="3200" dirty="0" smtClean="0"/>
              <a:t>data semantics</a:t>
            </a:r>
            <a:r>
              <a:rPr lang="en-US" sz="3200" dirty="0"/>
              <a:t>. </a:t>
            </a:r>
            <a:endParaRPr lang="en-US" sz="32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There </a:t>
            </a:r>
            <a:r>
              <a:rPr lang="en-US" sz="3200" dirty="0"/>
              <a:t>are object-based, record-based and physical data models. </a:t>
            </a:r>
          </a:p>
        </p:txBody>
      </p:sp>
    </p:spTree>
    <p:extLst>
      <p:ext uri="{BB962C8B-B14F-4D97-AF65-F5344CB8AC3E}">
        <p14:creationId xmlns:p14="http://schemas.microsoft.com/office/powerpoint/2010/main" val="423942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>4. Content, Design and Performance of MIS .. 10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/>
              <a:t>4.3.2. Data Models</a:t>
            </a:r>
            <a:endParaRPr lang="en-US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Object-based models: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Related to the conceptual </a:t>
            </a:r>
            <a:r>
              <a:rPr lang="en-US" sz="2800" dirty="0"/>
              <a:t>and view levels, </a:t>
            </a:r>
            <a:endParaRPr lang="en-US" sz="2800" dirty="0" smtClean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provides </a:t>
            </a:r>
            <a:r>
              <a:rPr lang="en-US" sz="2800" dirty="0"/>
              <a:t>flexible structuring capabilities, </a:t>
            </a:r>
            <a:endParaRPr lang="en-US" sz="2800" dirty="0" smtClean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and </a:t>
            </a:r>
            <a:r>
              <a:rPr lang="en-US" sz="2800" dirty="0"/>
              <a:t>specifies data constraints explicitly.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Record-based models: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Focuses on </a:t>
            </a:r>
            <a:r>
              <a:rPr lang="en-US" sz="2800" dirty="0"/>
              <a:t>the conceptual and view levels. </a:t>
            </a:r>
            <a:endParaRPr lang="en-US" sz="2800" dirty="0" smtClean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Used mainly for </a:t>
            </a:r>
            <a:r>
              <a:rPr lang="en-US" sz="2800" dirty="0"/>
              <a:t>databases with fixed record structure. </a:t>
            </a:r>
            <a:endParaRPr lang="en-US" sz="2800" dirty="0" smtClean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With fixed sizes </a:t>
            </a:r>
            <a:r>
              <a:rPr lang="en-US" sz="2800" dirty="0"/>
              <a:t>of the fields of the </a:t>
            </a:r>
            <a:r>
              <a:rPr lang="en-US" sz="2800" dirty="0" smtClean="0"/>
              <a:t>records.</a:t>
            </a:r>
            <a:endParaRPr lang="en-US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Physical data </a:t>
            </a:r>
            <a:r>
              <a:rPr lang="en-US" sz="3200" dirty="0" smtClean="0"/>
              <a:t>models: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focuses </a:t>
            </a:r>
            <a:r>
              <a:rPr lang="en-US" sz="2800" dirty="0"/>
              <a:t>on the physical level. </a:t>
            </a:r>
            <a:endParaRPr lang="en-US" sz="2800" dirty="0" smtClean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Data model should remain fixed when the </a:t>
            </a:r>
            <a:r>
              <a:rPr lang="en-US" sz="2800" dirty="0"/>
              <a:t>physical </a:t>
            </a:r>
            <a:r>
              <a:rPr lang="en-US" sz="2800" dirty="0" smtClean="0"/>
              <a:t>level changes.</a:t>
            </a:r>
          </a:p>
          <a:p>
            <a:pPr lvl="1"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32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>4. Content, Design and Performance of MIS .. 11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/>
              <a:t>4.3.3. </a:t>
            </a:r>
            <a:r>
              <a:rPr lang="en-US" sz="2800" b="1" dirty="0"/>
              <a:t>Standard terminology in </a:t>
            </a:r>
            <a:r>
              <a:rPr lang="en-US" sz="2800" b="1" dirty="0" smtClean="0"/>
              <a:t>Database Management</a:t>
            </a:r>
            <a:endParaRPr lang="en-US" sz="2800" dirty="0"/>
          </a:p>
          <a:p>
            <a:pPr lvl="0" algn="l" fontAlgn="base"/>
            <a:r>
              <a:rPr lang="en-US" sz="2800" b="1" i="1" dirty="0"/>
              <a:t>Data Definition Language (DDL</a:t>
            </a:r>
            <a:r>
              <a:rPr lang="en-US" sz="2800" b="1" i="1" dirty="0" smtClean="0"/>
              <a:t>)</a:t>
            </a:r>
            <a:endParaRPr lang="en-US" sz="2800" dirty="0" smtClean="0"/>
          </a:p>
          <a:p>
            <a:pPr marL="457200" lvl="0" indent="-457200" algn="l" fontAlgn="base">
              <a:buFont typeface="Arial" panose="020B0604020202020204" pitchFamily="34" charset="0"/>
              <a:buChar char="•"/>
            </a:pPr>
            <a:r>
              <a:rPr lang="en-US" sz="2800" dirty="0" smtClean="0"/>
              <a:t>Used </a:t>
            </a:r>
            <a:r>
              <a:rPr lang="en-US" sz="2800" dirty="0"/>
              <a:t>to describe the </a:t>
            </a:r>
            <a:r>
              <a:rPr lang="en-US" sz="2800" dirty="0" smtClean="0"/>
              <a:t>structure</a:t>
            </a:r>
            <a:r>
              <a:rPr lang="en-US" sz="2800" dirty="0"/>
              <a:t>, relations, </a:t>
            </a:r>
            <a:r>
              <a:rPr lang="en-US" sz="2800" dirty="0" smtClean="0"/>
              <a:t>constraints of databases.</a:t>
            </a:r>
          </a:p>
          <a:p>
            <a:pPr marL="457200" lvl="0" indent="-457200" algn="l" fontAlgn="base">
              <a:buFont typeface="Arial" panose="020B0604020202020204" pitchFamily="34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compiled DDL statements are called the </a:t>
            </a:r>
            <a:r>
              <a:rPr lang="en-US" sz="2800" i="1" dirty="0"/>
              <a:t>data </a:t>
            </a:r>
            <a:r>
              <a:rPr lang="en-US" sz="2800" i="1" dirty="0" smtClean="0"/>
              <a:t>directory.</a:t>
            </a:r>
            <a:endParaRPr lang="en-US" sz="2800" dirty="0" smtClean="0"/>
          </a:p>
          <a:p>
            <a:pPr lvl="0" algn="l" fontAlgn="base"/>
            <a:r>
              <a:rPr lang="en-US" sz="2800" b="1" i="1" dirty="0" smtClean="0"/>
              <a:t>Data </a:t>
            </a:r>
            <a:r>
              <a:rPr lang="en-US" sz="2800" b="1" i="1" dirty="0"/>
              <a:t>Manipulation Language (DML</a:t>
            </a:r>
            <a:r>
              <a:rPr lang="en-US" sz="2800" b="1" i="1" dirty="0" smtClean="0"/>
              <a:t>)</a:t>
            </a:r>
          </a:p>
          <a:p>
            <a:pPr marL="457200" lvl="0" indent="-457200" algn="l" fontAlgn="base">
              <a:buFont typeface="Arial" panose="020B0604020202020204" pitchFamily="34" charset="0"/>
              <a:buChar char="•"/>
            </a:pPr>
            <a:r>
              <a:rPr lang="en-US" sz="2800" dirty="0" smtClean="0"/>
              <a:t>Used </a:t>
            </a:r>
            <a:r>
              <a:rPr lang="en-US" sz="2800" dirty="0"/>
              <a:t>to </a:t>
            </a:r>
            <a:r>
              <a:rPr lang="en-US" sz="2800" dirty="0" smtClean="0"/>
              <a:t>select and modify </a:t>
            </a:r>
            <a:r>
              <a:rPr lang="en-US" sz="2800" dirty="0"/>
              <a:t>(insert, update, delete) the database. </a:t>
            </a:r>
            <a:endParaRPr lang="en-US" sz="2800" dirty="0" smtClean="0"/>
          </a:p>
          <a:p>
            <a:pPr marL="457200" lvl="0" indent="-457200" algn="l" fontAlgn="base">
              <a:buFont typeface="Arial" panose="020B0604020202020204" pitchFamily="34" charset="0"/>
              <a:buChar char="•"/>
            </a:pPr>
            <a:r>
              <a:rPr lang="en-US" sz="2800" dirty="0" smtClean="0"/>
              <a:t>In </a:t>
            </a:r>
            <a:r>
              <a:rPr lang="en-US" sz="2800" i="1" dirty="0"/>
              <a:t>nonprocedural </a:t>
            </a:r>
            <a:r>
              <a:rPr lang="en-US" sz="2800" dirty="0"/>
              <a:t>DMLs the user only specifies what data is needed, </a:t>
            </a:r>
            <a:endParaRPr lang="en-US" sz="2800" dirty="0" smtClean="0"/>
          </a:p>
          <a:p>
            <a:pPr marL="457200" lvl="0" indent="-457200" algn="l" fontAlgn="base">
              <a:buFont typeface="Arial" panose="020B0604020202020204" pitchFamily="34" charset="0"/>
              <a:buChar char="•"/>
            </a:pPr>
            <a:r>
              <a:rPr lang="en-US" sz="2800" dirty="0" smtClean="0"/>
              <a:t>In </a:t>
            </a:r>
            <a:r>
              <a:rPr lang="en-US" sz="2800" i="1" dirty="0"/>
              <a:t>procedural </a:t>
            </a:r>
            <a:r>
              <a:rPr lang="en-US" sz="2800" dirty="0"/>
              <a:t>DMLs </a:t>
            </a:r>
            <a:r>
              <a:rPr lang="en-US" sz="2800" dirty="0" smtClean="0"/>
              <a:t>the </a:t>
            </a:r>
            <a:r>
              <a:rPr lang="en-US" sz="2800" dirty="0"/>
              <a:t>way it should be </a:t>
            </a:r>
            <a:r>
              <a:rPr lang="en-US" sz="2800" dirty="0" smtClean="0"/>
              <a:t>retrieved is </a:t>
            </a:r>
            <a:r>
              <a:rPr lang="en-US" sz="2800" dirty="0" err="1" smtClean="0"/>
              <a:t>pedetermined</a:t>
            </a:r>
            <a:r>
              <a:rPr lang="en-US" sz="2800" dirty="0" smtClean="0"/>
              <a:t>.</a:t>
            </a:r>
          </a:p>
          <a:p>
            <a:pPr lvl="0" algn="l" fontAlgn="base"/>
            <a:r>
              <a:rPr lang="en-US" sz="2800" b="1" i="1" dirty="0" smtClean="0"/>
              <a:t>Database Manager</a:t>
            </a:r>
            <a:endParaRPr lang="en-US" sz="2800" b="1" dirty="0"/>
          </a:p>
          <a:p>
            <a:pPr marL="457200" lvl="0" indent="-457200" algn="l" fontAlgn="base">
              <a:buFont typeface="Arial" panose="020B0604020202020204" pitchFamily="34" charset="0"/>
              <a:buChar char="•"/>
            </a:pPr>
            <a:r>
              <a:rPr lang="en-US" sz="2800" dirty="0" smtClean="0"/>
              <a:t>This application connects the users to the database.</a:t>
            </a:r>
          </a:p>
          <a:p>
            <a:pPr marL="457200" lvl="0" indent="-457200" algn="l" fontAlgn="base">
              <a:buFont typeface="Arial" panose="020B0604020202020204" pitchFamily="34" charset="0"/>
              <a:buChar char="•"/>
            </a:pPr>
            <a:r>
              <a:rPr lang="en-US" sz="2800" dirty="0" smtClean="0"/>
              <a:t>The application enforces </a:t>
            </a:r>
            <a:r>
              <a:rPr lang="en-US" sz="2800" dirty="0"/>
              <a:t>most </a:t>
            </a:r>
            <a:r>
              <a:rPr lang="en-US" sz="2800" dirty="0" smtClean="0"/>
              <a:t>requirements of the database.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7903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>4. Content, Design and Performance of MIS .. 12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/>
              <a:t>4.3.3. </a:t>
            </a:r>
            <a:r>
              <a:rPr lang="en-US" sz="2800" b="1" dirty="0"/>
              <a:t>Standard terminology in </a:t>
            </a:r>
            <a:r>
              <a:rPr lang="en-US" sz="2800" b="1" dirty="0" smtClean="0"/>
              <a:t>Database Management</a:t>
            </a:r>
            <a:endParaRPr lang="en-US" sz="2800" dirty="0"/>
          </a:p>
          <a:p>
            <a:pPr lvl="0" algn="l" fontAlgn="base"/>
            <a:r>
              <a:rPr lang="en-US" sz="2800" b="1" i="1" dirty="0" smtClean="0"/>
              <a:t>Database Administrator</a:t>
            </a:r>
            <a:r>
              <a:rPr lang="en-US" sz="2800" dirty="0" smtClean="0"/>
              <a:t> </a:t>
            </a:r>
          </a:p>
          <a:p>
            <a:pPr marL="457200" lvl="0" indent="-457200" algn="l" fontAlgn="base">
              <a:buFont typeface="Arial" panose="020B0604020202020204" pitchFamily="34" charset="0"/>
              <a:buChar char="•"/>
            </a:pPr>
            <a:r>
              <a:rPr lang="en-US" sz="2800" dirty="0" smtClean="0"/>
              <a:t>The expert directing </a:t>
            </a:r>
            <a:r>
              <a:rPr lang="en-US" sz="2800" dirty="0"/>
              <a:t>the </a:t>
            </a:r>
            <a:r>
              <a:rPr lang="en-US" sz="2800" dirty="0" smtClean="0"/>
              <a:t>Database.</a:t>
            </a:r>
          </a:p>
          <a:p>
            <a:pPr marL="457200" lvl="0" indent="-457200" algn="l" fontAlgn="base">
              <a:buFont typeface="Arial" panose="020B0604020202020204" pitchFamily="34" charset="0"/>
              <a:buChar char="•"/>
            </a:pPr>
            <a:r>
              <a:rPr lang="en-US" sz="2800" dirty="0" smtClean="0"/>
              <a:t>Defines </a:t>
            </a:r>
            <a:r>
              <a:rPr lang="en-US" sz="2800" dirty="0"/>
              <a:t>database </a:t>
            </a:r>
            <a:r>
              <a:rPr lang="en-US" sz="2800" dirty="0" smtClean="0"/>
              <a:t>schemes and the </a:t>
            </a:r>
            <a:r>
              <a:rPr lang="en-US" sz="2800" dirty="0"/>
              <a:t>storage </a:t>
            </a:r>
            <a:r>
              <a:rPr lang="en-US" sz="2800" dirty="0" smtClean="0"/>
              <a:t>structure.</a:t>
            </a:r>
          </a:p>
          <a:p>
            <a:pPr marL="457200" lvl="0" indent="-457200" algn="l" fontAlgn="base">
              <a:buFont typeface="Arial" panose="020B0604020202020204" pitchFamily="34" charset="0"/>
              <a:buChar char="•"/>
            </a:pPr>
            <a:r>
              <a:rPr lang="en-US" sz="2800" dirty="0" smtClean="0"/>
              <a:t>Specifies the </a:t>
            </a:r>
            <a:r>
              <a:rPr lang="en-US" sz="2800" dirty="0"/>
              <a:t>access </a:t>
            </a:r>
            <a:r>
              <a:rPr lang="en-US" sz="2800" dirty="0" smtClean="0"/>
              <a:t>methods, entry rules and integrity constraints</a:t>
            </a:r>
          </a:p>
          <a:p>
            <a:pPr lvl="0" algn="l" fontAlgn="base"/>
            <a:r>
              <a:rPr lang="en-US" sz="2800" b="1" i="1" dirty="0" smtClean="0"/>
              <a:t>Database Users</a:t>
            </a:r>
            <a:r>
              <a:rPr lang="en-US" sz="2800" b="1" dirty="0" smtClean="0"/>
              <a:t> </a:t>
            </a:r>
          </a:p>
          <a:p>
            <a:pPr marL="457200" lvl="0" indent="-457200" algn="l" fontAlgn="base">
              <a:buFont typeface="Arial" panose="020B0604020202020204" pitchFamily="34" charset="0"/>
              <a:buChar char="•"/>
            </a:pPr>
            <a:r>
              <a:rPr lang="en-US" sz="2800" dirty="0" smtClean="0"/>
              <a:t>Expert users - interact </a:t>
            </a:r>
            <a:r>
              <a:rPr lang="en-US" sz="2800" dirty="0"/>
              <a:t>with the system via DML </a:t>
            </a:r>
            <a:r>
              <a:rPr lang="en-US" sz="2800" dirty="0" smtClean="0"/>
              <a:t>calls.</a:t>
            </a:r>
          </a:p>
          <a:p>
            <a:pPr marL="457200" lvl="0" indent="-457200" algn="l" fontAlgn="base">
              <a:buFont typeface="Arial" panose="020B0604020202020204" pitchFamily="34" charset="0"/>
              <a:buChar char="•"/>
            </a:pPr>
            <a:r>
              <a:rPr lang="en-US" sz="2800" dirty="0" smtClean="0"/>
              <a:t>Naive users - interact </a:t>
            </a:r>
            <a:r>
              <a:rPr lang="en-US" sz="2800" dirty="0"/>
              <a:t>with the system via application </a:t>
            </a:r>
            <a:r>
              <a:rPr lang="en-US" sz="2800" dirty="0" smtClean="0"/>
              <a:t>programs.</a:t>
            </a:r>
          </a:p>
          <a:p>
            <a:pPr lvl="0" algn="l" fontAlgn="base"/>
            <a:r>
              <a:rPr lang="en-US" sz="2800" b="1" i="1" dirty="0" smtClean="0"/>
              <a:t>File manager -</a:t>
            </a:r>
            <a:r>
              <a:rPr lang="en-US" sz="2800" i="1" dirty="0" smtClean="0"/>
              <a:t>r</a:t>
            </a:r>
            <a:r>
              <a:rPr lang="en-US" sz="2800" dirty="0" smtClean="0"/>
              <a:t>esponsible </a:t>
            </a:r>
            <a:r>
              <a:rPr lang="en-US" sz="2800" dirty="0"/>
              <a:t>for </a:t>
            </a:r>
            <a:r>
              <a:rPr lang="en-US" sz="2800" dirty="0" smtClean="0"/>
              <a:t>storage low size data and retrieval.</a:t>
            </a:r>
          </a:p>
          <a:p>
            <a:pPr lvl="0" algn="l" fontAlgn="base"/>
            <a:r>
              <a:rPr lang="en-US" sz="2800" b="1" i="1" dirty="0" smtClean="0"/>
              <a:t>Database manager</a:t>
            </a:r>
            <a:r>
              <a:rPr lang="en-US" sz="2800" b="1" dirty="0"/>
              <a:t> </a:t>
            </a:r>
            <a:r>
              <a:rPr lang="en-US" sz="2800" dirty="0" smtClean="0"/>
              <a:t>- See above.</a:t>
            </a:r>
          </a:p>
          <a:p>
            <a:pPr lvl="0" algn="l" fontAlgn="base"/>
            <a:r>
              <a:rPr lang="en-US" sz="2800" b="1" i="1" dirty="0" smtClean="0"/>
              <a:t>Query processor - </a:t>
            </a:r>
            <a:r>
              <a:rPr lang="en-US" sz="2800" dirty="0" smtClean="0"/>
              <a:t> </a:t>
            </a:r>
            <a:r>
              <a:rPr lang="en-US" sz="2800" dirty="0"/>
              <a:t>Translates </a:t>
            </a:r>
            <a:r>
              <a:rPr lang="en-US" sz="2800" dirty="0" smtClean="0"/>
              <a:t>a </a:t>
            </a:r>
            <a:r>
              <a:rPr lang="en-US" sz="2800" dirty="0"/>
              <a:t>query language into low-level </a:t>
            </a:r>
            <a:r>
              <a:rPr lang="en-US" sz="2800" dirty="0" smtClean="0"/>
              <a:t>instructions.</a:t>
            </a:r>
          </a:p>
          <a:p>
            <a:pPr lvl="0" algn="l" fontAlgn="base"/>
            <a:r>
              <a:rPr lang="en-US" sz="2800" b="1" i="1" dirty="0" smtClean="0"/>
              <a:t>DDL compiler -</a:t>
            </a:r>
            <a:r>
              <a:rPr lang="en-US" sz="2800" dirty="0" smtClean="0"/>
              <a:t> </a:t>
            </a:r>
            <a:r>
              <a:rPr lang="en-US" sz="2800" dirty="0"/>
              <a:t>Converts DDL statements into database </a:t>
            </a:r>
            <a:r>
              <a:rPr lang="en-US" sz="2800" dirty="0" smtClean="0"/>
              <a:t>metadata.</a:t>
            </a:r>
          </a:p>
          <a:p>
            <a:pPr lvl="0" algn="l" fontAlgn="base"/>
            <a:r>
              <a:rPr lang="en-US" sz="2800" b="1" i="1" dirty="0" smtClean="0"/>
              <a:t>Data file - </a:t>
            </a:r>
            <a:r>
              <a:rPr lang="en-US" sz="2800" dirty="0" smtClean="0"/>
              <a:t> </a:t>
            </a:r>
            <a:r>
              <a:rPr lang="en-US" sz="2800" dirty="0"/>
              <a:t>Store the data </a:t>
            </a:r>
            <a:r>
              <a:rPr lang="en-US" sz="2800" dirty="0" smtClean="0"/>
              <a:t>themselves.</a:t>
            </a:r>
          </a:p>
          <a:p>
            <a:pPr lvl="0" algn="l" fontAlgn="base"/>
            <a:r>
              <a:rPr lang="en-US" sz="2800" b="1" i="1" dirty="0" smtClean="0"/>
              <a:t>Data directory -</a:t>
            </a:r>
            <a:r>
              <a:rPr lang="en-US" sz="2800" dirty="0" smtClean="0"/>
              <a:t> </a:t>
            </a:r>
            <a:r>
              <a:rPr lang="en-US" sz="2800" dirty="0"/>
              <a:t>Stores information about the structure of the </a:t>
            </a:r>
            <a:r>
              <a:rPr lang="en-US" sz="2800" dirty="0" smtClean="0"/>
              <a:t>database.</a:t>
            </a:r>
          </a:p>
          <a:p>
            <a:pPr lvl="0" algn="l" fontAlgn="base"/>
            <a:r>
              <a:rPr lang="en-US" sz="2800" b="1" i="1" dirty="0" smtClean="0"/>
              <a:t>Indices -</a:t>
            </a:r>
            <a:r>
              <a:rPr lang="en-US" sz="2800" dirty="0" smtClean="0"/>
              <a:t> </a:t>
            </a:r>
            <a:r>
              <a:rPr lang="en-US" sz="2800" dirty="0"/>
              <a:t>Accelerate data retrieval from the database.</a:t>
            </a:r>
          </a:p>
          <a:p>
            <a:pPr algn="l"/>
            <a:r>
              <a:rPr lang="en-US" sz="2800" b="1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7969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>4. Content, Design and Performance of MIS .. 13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/>
              <a:t>4.3.3. </a:t>
            </a:r>
            <a:r>
              <a:rPr lang="en-US" sz="2800" b="1" dirty="0"/>
              <a:t>Standard terminology in </a:t>
            </a:r>
            <a:r>
              <a:rPr lang="en-US" sz="2800" b="1" dirty="0" smtClean="0"/>
              <a:t>Database Management</a:t>
            </a:r>
            <a:endParaRPr lang="en-US" sz="2800" dirty="0"/>
          </a:p>
          <a:p>
            <a:pPr lvl="0" algn="l" fontAlgn="base"/>
            <a:r>
              <a:rPr lang="en-US" sz="2800" b="1" i="1" dirty="0" smtClean="0"/>
              <a:t>Query processor - </a:t>
            </a:r>
            <a:r>
              <a:rPr lang="en-US" sz="2800" dirty="0" smtClean="0"/>
              <a:t> </a:t>
            </a:r>
            <a:r>
              <a:rPr lang="en-US" sz="2800" dirty="0"/>
              <a:t>Translates </a:t>
            </a:r>
            <a:r>
              <a:rPr lang="en-US" sz="2800" dirty="0" smtClean="0"/>
              <a:t>a </a:t>
            </a:r>
            <a:r>
              <a:rPr lang="en-US" sz="2800" dirty="0"/>
              <a:t>query language into low-level </a:t>
            </a:r>
            <a:r>
              <a:rPr lang="en-US" sz="2800" dirty="0" smtClean="0"/>
              <a:t>instructions.</a:t>
            </a:r>
          </a:p>
          <a:p>
            <a:pPr lvl="0" algn="l" fontAlgn="base"/>
            <a:r>
              <a:rPr lang="en-US" sz="2800" b="1" i="1" dirty="0" smtClean="0"/>
              <a:t>DDL compiler -</a:t>
            </a:r>
            <a:r>
              <a:rPr lang="en-US" sz="2800" dirty="0" smtClean="0"/>
              <a:t> </a:t>
            </a:r>
            <a:r>
              <a:rPr lang="en-US" sz="2800" dirty="0"/>
              <a:t>Converts DDL statements into database </a:t>
            </a:r>
            <a:r>
              <a:rPr lang="en-US" sz="2800" dirty="0" smtClean="0"/>
              <a:t>metadata.</a:t>
            </a:r>
          </a:p>
          <a:p>
            <a:pPr lvl="0" algn="l" fontAlgn="base"/>
            <a:r>
              <a:rPr lang="en-US" sz="2800" b="1" i="1" dirty="0" smtClean="0"/>
              <a:t>Data file - </a:t>
            </a:r>
            <a:r>
              <a:rPr lang="en-US" sz="2800" dirty="0" smtClean="0"/>
              <a:t> </a:t>
            </a:r>
            <a:r>
              <a:rPr lang="en-US" sz="2800" dirty="0"/>
              <a:t>Store the data </a:t>
            </a:r>
            <a:r>
              <a:rPr lang="en-US" sz="2800" dirty="0" smtClean="0"/>
              <a:t>themselves.</a:t>
            </a:r>
          </a:p>
          <a:p>
            <a:pPr lvl="0" algn="l" fontAlgn="base"/>
            <a:r>
              <a:rPr lang="en-US" sz="2800" b="1" i="1" dirty="0" smtClean="0"/>
              <a:t>Data directory -</a:t>
            </a:r>
            <a:r>
              <a:rPr lang="en-US" sz="2800" dirty="0" smtClean="0"/>
              <a:t> </a:t>
            </a:r>
            <a:r>
              <a:rPr lang="en-US" sz="2800" dirty="0"/>
              <a:t>Stores information about the structure of the </a:t>
            </a:r>
            <a:r>
              <a:rPr lang="en-US" sz="2800" dirty="0" smtClean="0"/>
              <a:t>database.</a:t>
            </a:r>
          </a:p>
          <a:p>
            <a:pPr lvl="0" algn="l" fontAlgn="base"/>
            <a:r>
              <a:rPr lang="en-US" sz="2800" b="1" i="1" dirty="0" smtClean="0"/>
              <a:t>Indices -</a:t>
            </a:r>
            <a:r>
              <a:rPr lang="en-US" sz="2800" dirty="0" smtClean="0"/>
              <a:t> </a:t>
            </a:r>
            <a:r>
              <a:rPr lang="en-US" sz="2800" dirty="0"/>
              <a:t>Accelerate data retrieval from the database.</a:t>
            </a:r>
          </a:p>
          <a:p>
            <a:pPr algn="l"/>
            <a:r>
              <a:rPr lang="en-US" sz="2800" b="1" dirty="0" smtClean="0"/>
              <a:t>4.3.4. </a:t>
            </a:r>
            <a:r>
              <a:rPr lang="fr-FR" sz="2800" b="1" dirty="0" smtClean="0"/>
              <a:t>Data </a:t>
            </a:r>
            <a:r>
              <a:rPr lang="fr-FR" sz="2800" b="1" dirty="0"/>
              <a:t>Collection Techniques </a:t>
            </a:r>
            <a:endParaRPr lang="en-US" sz="28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Surveys – field data collected via a questionnaire.</a:t>
            </a:r>
            <a:endParaRPr lang="en-US" sz="28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Desk </a:t>
            </a:r>
            <a:r>
              <a:rPr lang="en-US" sz="2800" dirty="0" smtClean="0"/>
              <a:t>review – data collected from records. </a:t>
            </a:r>
            <a:endParaRPr lang="en-US" sz="28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Objective measures or </a:t>
            </a:r>
            <a:r>
              <a:rPr lang="en-US" sz="2800" dirty="0" smtClean="0"/>
              <a:t>tests – data collected during an experiment. </a:t>
            </a:r>
            <a:endParaRPr lang="en-US" sz="28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Interviews - data collected using a </a:t>
            </a:r>
            <a:r>
              <a:rPr lang="en-US" sz="2800" dirty="0"/>
              <a:t>series of pre-conceived questions.  </a:t>
            </a:r>
          </a:p>
          <a:p>
            <a:pPr algn="l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6442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>1. </a:t>
            </a:r>
            <a:r>
              <a:rPr lang="en-US" sz="3600" b="1" dirty="0" smtClean="0">
                <a:latin typeface="+mn-lt"/>
              </a:rPr>
              <a:t>Meaning</a:t>
            </a:r>
            <a:r>
              <a:rPr lang="fr-FR" sz="3600" b="1" dirty="0" smtClean="0">
                <a:latin typeface="+mn-lt"/>
              </a:rPr>
              <a:t> of MIS ..2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3100" b="1" dirty="0" smtClean="0"/>
              <a:t>1.3. </a:t>
            </a:r>
            <a:r>
              <a:rPr lang="en-US" sz="3100" b="1" dirty="0"/>
              <a:t>P</a:t>
            </a:r>
            <a:r>
              <a:rPr lang="en-US" sz="3100" b="1" dirty="0" smtClean="0"/>
              <a:t>illars of </a:t>
            </a:r>
            <a:r>
              <a:rPr lang="en-US" sz="3100" b="1" dirty="0"/>
              <a:t>MIS </a:t>
            </a:r>
            <a:endParaRPr lang="en-US" sz="31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3200" dirty="0" smtClean="0"/>
              <a:t>Long-term planning perspective.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3200" dirty="0" smtClean="0"/>
              <a:t>Respect of an organization’s dynamics </a:t>
            </a:r>
            <a:r>
              <a:rPr lang="en-US" sz="3200" dirty="0"/>
              <a:t>and </a:t>
            </a:r>
            <a:r>
              <a:rPr lang="en-US" sz="3200" dirty="0" smtClean="0"/>
              <a:t>structure.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3200" dirty="0" smtClean="0"/>
              <a:t>Comprehensiveness and interconnectivity.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3200" dirty="0" smtClean="0"/>
              <a:t>Hierarchical and  wholly participatory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3200" dirty="0" smtClean="0"/>
              <a:t>Supports all levels of management decisions: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3200" dirty="0" smtClean="0"/>
              <a:t>strategic</a:t>
            </a:r>
            <a:r>
              <a:rPr lang="en-US" sz="3200" dirty="0"/>
              <a:t>, operational and </a:t>
            </a:r>
            <a:r>
              <a:rPr lang="en-US" sz="3200" dirty="0" smtClean="0"/>
              <a:t>tactical.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3200" dirty="0" smtClean="0"/>
              <a:t>Highlights problems and exceptional </a:t>
            </a:r>
            <a:r>
              <a:rPr lang="en-US" sz="3200" dirty="0"/>
              <a:t>situations. </a:t>
            </a:r>
            <a:endParaRPr lang="en-US" sz="32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3200" dirty="0" smtClean="0"/>
              <a:t>Driven by Information </a:t>
            </a:r>
            <a:r>
              <a:rPr lang="en-US" sz="3200" dirty="0"/>
              <a:t>technology (</a:t>
            </a:r>
            <a:r>
              <a:rPr lang="en-US" sz="3200" dirty="0" smtClean="0"/>
              <a:t>IT).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3200" dirty="0" smtClean="0"/>
              <a:t>Computer-based  - Hardware</a:t>
            </a:r>
            <a:r>
              <a:rPr lang="en-US" sz="3200" dirty="0"/>
              <a:t>, software, and </a:t>
            </a:r>
            <a:r>
              <a:rPr lang="en-US" sz="3200" dirty="0" smtClean="0"/>
              <a:t>telecom.</a:t>
            </a:r>
            <a:endParaRPr lang="en-US" sz="3100" dirty="0" smtClean="0"/>
          </a:p>
          <a:p>
            <a:pPr algn="l"/>
            <a:endParaRPr lang="en-US" sz="3100" dirty="0"/>
          </a:p>
          <a:p>
            <a:r>
              <a:rPr lang="en-US" sz="3100" dirty="0"/>
              <a:t> </a:t>
            </a:r>
          </a:p>
          <a:p>
            <a:r>
              <a:rPr lang="en-US" sz="3100" b="1" dirty="0"/>
              <a:t/>
            </a:r>
            <a:br>
              <a:rPr lang="en-US" sz="3100" b="1" dirty="0"/>
            </a:br>
            <a:r>
              <a:rPr lang="en-US" sz="3100" b="1" dirty="0"/>
              <a:t> 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135579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>4. Content, Design and Performance of MIS .. 14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/>
              <a:t>4.4. Challenges of Dealing Databases</a:t>
            </a:r>
            <a:endParaRPr lang="en-US" sz="32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Data redundancy and </a:t>
            </a:r>
            <a:r>
              <a:rPr lang="en-US" sz="3200" dirty="0" smtClean="0"/>
              <a:t>inconsistency: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An information </a:t>
            </a:r>
            <a:r>
              <a:rPr lang="en-US" sz="2800" dirty="0"/>
              <a:t>should not </a:t>
            </a:r>
            <a:r>
              <a:rPr lang="en-US" sz="2800" dirty="0" smtClean="0"/>
              <a:t>be generated at different points.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The data set be updated </a:t>
            </a:r>
            <a:r>
              <a:rPr lang="en-US" sz="2800" dirty="0"/>
              <a:t>consistently.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Data </a:t>
            </a:r>
            <a:r>
              <a:rPr lang="en-US" sz="3200" dirty="0" smtClean="0"/>
              <a:t>integrity: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Data </a:t>
            </a:r>
            <a:r>
              <a:rPr lang="en-US" sz="2800" dirty="0"/>
              <a:t>stored </a:t>
            </a:r>
            <a:r>
              <a:rPr lang="en-US" sz="2800" dirty="0" smtClean="0"/>
              <a:t>should fulfills </a:t>
            </a:r>
            <a:r>
              <a:rPr lang="en-US" sz="2800" dirty="0"/>
              <a:t>certain prescribed constraints. </a:t>
            </a:r>
            <a:endParaRPr lang="en-US" sz="2800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The system should </a:t>
            </a:r>
            <a:r>
              <a:rPr lang="en-US" sz="2800" dirty="0"/>
              <a:t>adapt readily to </a:t>
            </a:r>
            <a:r>
              <a:rPr lang="en-US" sz="2800" dirty="0" smtClean="0"/>
              <a:t>change </a:t>
            </a:r>
            <a:r>
              <a:rPr lang="en-US" sz="2800" dirty="0"/>
              <a:t>of the constraints. </a:t>
            </a:r>
            <a:endParaRPr lang="en-US" sz="2800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system should </a:t>
            </a:r>
            <a:r>
              <a:rPr lang="en-US" sz="2800" dirty="0" smtClean="0"/>
              <a:t>recover </a:t>
            </a:r>
            <a:r>
              <a:rPr lang="en-US" sz="2800" dirty="0"/>
              <a:t>from crashes with little difficulty.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Data </a:t>
            </a:r>
            <a:r>
              <a:rPr lang="en-US" sz="3200" dirty="0" smtClean="0"/>
              <a:t>access: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The system should generate </a:t>
            </a:r>
            <a:r>
              <a:rPr lang="en-US" sz="2800" dirty="0"/>
              <a:t>answers to </a:t>
            </a:r>
            <a:r>
              <a:rPr lang="en-US" sz="2800" dirty="0" smtClean="0"/>
              <a:t>queries;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Supports efficient </a:t>
            </a:r>
            <a:r>
              <a:rPr lang="en-US" sz="2800" dirty="0"/>
              <a:t>data retrieval </a:t>
            </a:r>
            <a:r>
              <a:rPr lang="en-US" sz="2800" dirty="0" smtClean="0"/>
              <a:t>by </a:t>
            </a:r>
            <a:r>
              <a:rPr lang="en-US" sz="2800" dirty="0"/>
              <a:t>indexing, </a:t>
            </a:r>
            <a:r>
              <a:rPr lang="en-US" sz="2800" dirty="0" smtClean="0"/>
              <a:t>hashing, etc.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1126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>4. Content, Design and Performance of MIS .. 15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/>
              <a:t>4.4. Challenges of Dealing Databases</a:t>
            </a:r>
            <a:endParaRPr lang="en-US" sz="32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Data isolation: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Receives different </a:t>
            </a:r>
            <a:r>
              <a:rPr lang="en-US" sz="2800" dirty="0"/>
              <a:t>types and magnitudes of </a:t>
            </a:r>
            <a:r>
              <a:rPr lang="en-US" sz="2800" dirty="0" smtClean="0"/>
              <a:t>data;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sz="2600" dirty="0" smtClean="0"/>
              <a:t>like </a:t>
            </a:r>
            <a:r>
              <a:rPr lang="en-US" sz="2600" dirty="0"/>
              <a:t>text documents, numerical data, photos, etc</a:t>
            </a:r>
            <a:r>
              <a:rPr lang="en-US" sz="2600" dirty="0" smtClean="0"/>
              <a:t>.</a:t>
            </a:r>
            <a:endParaRPr lang="en-US" sz="26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Concurrency: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supports simultaneous use without deadlocks.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C</a:t>
            </a:r>
            <a:r>
              <a:rPr lang="en-US" sz="2800" dirty="0" smtClean="0"/>
              <a:t>onsistency </a:t>
            </a:r>
            <a:r>
              <a:rPr lang="en-US" sz="2800" dirty="0"/>
              <a:t>of the data </a:t>
            </a:r>
            <a:r>
              <a:rPr lang="en-US" sz="2800" dirty="0" smtClean="0"/>
              <a:t>despite multiple use.</a:t>
            </a:r>
            <a:endParaRPr lang="en-US" sz="28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Security: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Has </a:t>
            </a:r>
            <a:r>
              <a:rPr lang="en-US" sz="2800" dirty="0"/>
              <a:t>access rights for users and safety of database.</a:t>
            </a:r>
          </a:p>
          <a:p>
            <a:pPr algn="l"/>
            <a:endParaRPr lang="en-US" sz="3200" b="1" dirty="0" smtClean="0"/>
          </a:p>
          <a:p>
            <a:r>
              <a:rPr lang="en-US" sz="3200" dirty="0"/>
              <a:t> </a:t>
            </a:r>
          </a:p>
          <a:p>
            <a:pPr lvl="0" algn="l"/>
            <a:endParaRPr lang="en-US" sz="3100" dirty="0"/>
          </a:p>
          <a:p>
            <a:pPr algn="l"/>
            <a:endParaRPr lang="en-US" sz="3100" b="1" dirty="0" smtClean="0"/>
          </a:p>
        </p:txBody>
      </p:sp>
    </p:spTree>
    <p:extLst>
      <p:ext uri="{BB962C8B-B14F-4D97-AF65-F5344CB8AC3E}">
        <p14:creationId xmlns:p14="http://schemas.microsoft.com/office/powerpoint/2010/main" val="369547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>
                <a:latin typeface="+mn-lt"/>
              </a:rPr>
              <a:t>5</a:t>
            </a:r>
            <a:r>
              <a:rPr lang="fr-FR" sz="3600" b="1" dirty="0" smtClean="0">
                <a:latin typeface="+mn-lt"/>
              </a:rPr>
              <a:t>. </a:t>
            </a:r>
            <a:r>
              <a:rPr lang="en-US" sz="3600" b="1" dirty="0">
                <a:latin typeface="+mn-lt"/>
              </a:rPr>
              <a:t>BUSINESS PROCESS INTEGRATION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3000" b="1" dirty="0" smtClean="0"/>
              <a:t>5.1. Enterprise </a:t>
            </a:r>
            <a:r>
              <a:rPr lang="en-US" sz="3000" b="1" dirty="0"/>
              <a:t>Systems (</a:t>
            </a:r>
            <a:r>
              <a:rPr lang="en-US" sz="3000" b="1" dirty="0" smtClean="0"/>
              <a:t>ES)</a:t>
            </a:r>
            <a:endParaRPr lang="en-US" sz="30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ES </a:t>
            </a:r>
            <a:r>
              <a:rPr lang="en-US" sz="3000" dirty="0"/>
              <a:t>are packaged enterprise application software (PEAS) </a:t>
            </a:r>
            <a:r>
              <a:rPr lang="en-US" sz="3000" dirty="0" smtClean="0"/>
              <a:t>systems.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ESs have process </a:t>
            </a:r>
            <a:r>
              <a:rPr lang="en-US" sz="3000" dirty="0"/>
              <a:t>orientation </a:t>
            </a:r>
            <a:r>
              <a:rPr lang="en-US" sz="3000" i="1" dirty="0" smtClean="0"/>
              <a:t>including: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Enterprise </a:t>
            </a:r>
            <a:r>
              <a:rPr lang="en-US" sz="3000" dirty="0"/>
              <a:t>resource planning (ERP</a:t>
            </a:r>
            <a:r>
              <a:rPr lang="en-US" sz="3000" dirty="0" smtClean="0"/>
              <a:t>);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Customer </a:t>
            </a:r>
            <a:r>
              <a:rPr lang="en-US" sz="3000" dirty="0"/>
              <a:t>Relationship Management (CRM), </a:t>
            </a:r>
            <a:endParaRPr lang="en-US" sz="3000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Supply </a:t>
            </a:r>
            <a:r>
              <a:rPr lang="en-US" sz="3000" dirty="0"/>
              <a:t>Chain Management (SCM).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000" dirty="0"/>
              <a:t>The distinction between ES and </a:t>
            </a:r>
            <a:r>
              <a:rPr lang="en-US" sz="3000" dirty="0" smtClean="0"/>
              <a:t>IS: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ES </a:t>
            </a:r>
            <a:r>
              <a:rPr lang="en-US" sz="3000" dirty="0"/>
              <a:t>refers to software, whereas an IS a social system that uses </a:t>
            </a:r>
            <a:r>
              <a:rPr lang="en-US" sz="3000" dirty="0" smtClean="0"/>
              <a:t>IT.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An </a:t>
            </a:r>
            <a:r>
              <a:rPr lang="en-US" sz="3000" dirty="0"/>
              <a:t>IS includes </a:t>
            </a:r>
            <a:r>
              <a:rPr lang="en-US" sz="3000" dirty="0" smtClean="0"/>
              <a:t>people and IT.</a:t>
            </a:r>
            <a:endParaRPr lang="en-US" sz="3000" dirty="0"/>
          </a:p>
          <a:p>
            <a:pPr algn="l"/>
            <a:r>
              <a:rPr lang="en-US" sz="3000" b="1" dirty="0" smtClean="0"/>
              <a:t>5.2. Supply </a:t>
            </a:r>
            <a:r>
              <a:rPr lang="en-US" sz="3000" b="1" dirty="0"/>
              <a:t>chain management (SCM)</a:t>
            </a:r>
            <a:endParaRPr lang="en-US" sz="30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000" dirty="0"/>
              <a:t>T</a:t>
            </a:r>
            <a:r>
              <a:rPr lang="en-US" sz="3000" dirty="0" smtClean="0"/>
              <a:t>he </a:t>
            </a:r>
            <a:r>
              <a:rPr lang="en-US" sz="3000" dirty="0"/>
              <a:t>management of a network of interconnected </a:t>
            </a:r>
            <a:r>
              <a:rPr lang="en-US" sz="3000" dirty="0" smtClean="0"/>
              <a:t>businesses.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Network involved </a:t>
            </a:r>
            <a:r>
              <a:rPr lang="en-US" sz="3000" dirty="0"/>
              <a:t>in </a:t>
            </a:r>
            <a:r>
              <a:rPr lang="en-US" sz="3000" dirty="0" smtClean="0"/>
              <a:t>the </a:t>
            </a:r>
            <a:r>
              <a:rPr lang="en-US" sz="3000" dirty="0"/>
              <a:t>provision of </a:t>
            </a:r>
            <a:r>
              <a:rPr lang="en-US" sz="3000" dirty="0" smtClean="0"/>
              <a:t>products </a:t>
            </a:r>
            <a:r>
              <a:rPr lang="en-US" sz="3000" dirty="0"/>
              <a:t>and </a:t>
            </a:r>
            <a:r>
              <a:rPr lang="en-US" sz="3000" dirty="0" smtClean="0"/>
              <a:t>services.</a:t>
            </a:r>
          </a:p>
        </p:txBody>
      </p:sp>
    </p:spTree>
    <p:extLst>
      <p:ext uri="{BB962C8B-B14F-4D97-AF65-F5344CB8AC3E}">
        <p14:creationId xmlns:p14="http://schemas.microsoft.com/office/powerpoint/2010/main" val="397627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>
                <a:latin typeface="+mn-lt"/>
              </a:rPr>
              <a:t>5</a:t>
            </a:r>
            <a:r>
              <a:rPr lang="fr-FR" sz="3600" b="1" dirty="0" smtClean="0">
                <a:latin typeface="+mn-lt"/>
              </a:rPr>
              <a:t>. </a:t>
            </a:r>
            <a:r>
              <a:rPr lang="en-US" sz="3600" b="1" dirty="0" smtClean="0">
                <a:latin typeface="+mn-lt"/>
              </a:rPr>
              <a:t>Business Process Integration ..1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/>
              <a:t>5.2. Supply </a:t>
            </a:r>
            <a:r>
              <a:rPr lang="en-US" sz="2800" b="1" dirty="0"/>
              <a:t>chain management (SCM)</a:t>
            </a:r>
            <a:endParaRPr lang="en-US" sz="28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fr-FR" sz="2800" dirty="0" smtClean="0"/>
              <a:t>The end-points of SCM are the </a:t>
            </a:r>
            <a:r>
              <a:rPr lang="en-US" sz="2800" dirty="0" smtClean="0"/>
              <a:t>end-customers</a:t>
            </a:r>
            <a:r>
              <a:rPr lang="fr-FR" sz="2800" dirty="0" smtClean="0"/>
              <a:t>.</a:t>
            </a:r>
            <a:endParaRPr lang="en-US" sz="2800" dirty="0" smtClean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 SCM spans </a:t>
            </a:r>
            <a:r>
              <a:rPr lang="en-US" sz="2800" dirty="0"/>
              <a:t>all movement and storage of </a:t>
            </a:r>
            <a:r>
              <a:rPr lang="en-US" sz="2800" dirty="0" smtClean="0"/>
              <a:t>the following: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Raw </a:t>
            </a:r>
            <a:r>
              <a:rPr lang="en-US" sz="2800" dirty="0"/>
              <a:t>materials, </a:t>
            </a:r>
            <a:endParaRPr lang="en-US" sz="2800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work-in-process </a:t>
            </a:r>
            <a:r>
              <a:rPr lang="en-US" sz="2800" dirty="0"/>
              <a:t>inventory, </a:t>
            </a:r>
            <a:endParaRPr lang="en-US" sz="2800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and </a:t>
            </a:r>
            <a:r>
              <a:rPr lang="en-US" sz="2800" dirty="0"/>
              <a:t>finished </a:t>
            </a:r>
            <a:r>
              <a:rPr lang="en-US" sz="2800" dirty="0" smtClean="0"/>
              <a:t>goods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The supply chain is from the origin </a:t>
            </a:r>
            <a:r>
              <a:rPr lang="en-US" sz="2800" dirty="0"/>
              <a:t>to point of </a:t>
            </a:r>
            <a:r>
              <a:rPr lang="en-US" sz="2800" dirty="0" smtClean="0"/>
              <a:t>consumption. </a:t>
            </a:r>
            <a:endParaRPr lang="en-US" sz="28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More firms now need supply chains to connect global </a:t>
            </a:r>
            <a:r>
              <a:rPr lang="en-US" sz="2800" dirty="0"/>
              <a:t>markets</a:t>
            </a:r>
            <a:r>
              <a:rPr lang="en-US" sz="2800" dirty="0" smtClean="0"/>
              <a:t>.</a:t>
            </a:r>
          </a:p>
          <a:p>
            <a:pPr lvl="0" algn="l"/>
            <a:r>
              <a:rPr lang="en-US" sz="2800" b="1" dirty="0" smtClean="0"/>
              <a:t>5.2.1. Traditional SCM</a:t>
            </a:r>
            <a:r>
              <a:rPr lang="en-US" sz="2800" dirty="0" smtClean="0"/>
              <a:t> </a:t>
            </a:r>
            <a:endParaRPr lang="en-US" sz="28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Traditionally, firms focuses on </a:t>
            </a:r>
            <a:r>
              <a:rPr lang="en-US" sz="2800" dirty="0"/>
              <a:t>the inputs and outputs </a:t>
            </a:r>
            <a:r>
              <a:rPr lang="en-US" sz="2800" dirty="0" smtClean="0"/>
              <a:t>processes.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With little </a:t>
            </a:r>
            <a:r>
              <a:rPr lang="en-US" sz="2800" dirty="0"/>
              <a:t>concern for </a:t>
            </a:r>
            <a:r>
              <a:rPr lang="en-US" sz="2800" dirty="0" smtClean="0"/>
              <a:t>how other </a:t>
            </a:r>
            <a:r>
              <a:rPr lang="en-US" sz="2800" dirty="0"/>
              <a:t>individual </a:t>
            </a:r>
            <a:r>
              <a:rPr lang="en-US" sz="2800" dirty="0" smtClean="0"/>
              <a:t>players worked.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fr-FR" sz="2800" dirty="0" smtClean="0"/>
              <a:t>But linkages </a:t>
            </a:r>
            <a:r>
              <a:rPr lang="en-US" sz="2800" dirty="0" smtClean="0"/>
              <a:t>within</a:t>
            </a:r>
            <a:r>
              <a:rPr lang="fr-FR" sz="2800" dirty="0" smtClean="0"/>
              <a:t> the </a:t>
            </a:r>
            <a:r>
              <a:rPr lang="en-US" sz="2800" dirty="0" smtClean="0"/>
              <a:t>supply </a:t>
            </a:r>
            <a:r>
              <a:rPr lang="en-US" sz="2800" dirty="0"/>
              <a:t>chain </a:t>
            </a:r>
            <a:r>
              <a:rPr lang="en-US" sz="2800" dirty="0" smtClean="0"/>
              <a:t>network is growing. </a:t>
            </a:r>
            <a:endParaRPr lang="en-US" sz="2800" dirty="0"/>
          </a:p>
          <a:p>
            <a:pPr algn="l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8952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>
                <a:latin typeface="+mn-lt"/>
              </a:rPr>
              <a:t>5</a:t>
            </a:r>
            <a:r>
              <a:rPr lang="fr-FR" sz="3600" b="1" dirty="0" smtClean="0">
                <a:latin typeface="+mn-lt"/>
              </a:rPr>
              <a:t>. </a:t>
            </a:r>
            <a:r>
              <a:rPr lang="en-US" sz="3600" b="1" dirty="0" smtClean="0">
                <a:latin typeface="+mn-lt"/>
              </a:rPr>
              <a:t>Business Process Integration ..2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fr-FR" sz="2800" b="1" dirty="0" smtClean="0"/>
              <a:t>5.3.</a:t>
            </a:r>
            <a:r>
              <a:rPr lang="fr-FR" sz="2800" dirty="0" smtClean="0"/>
              <a:t> </a:t>
            </a:r>
            <a:r>
              <a:rPr lang="en-US" sz="2800" b="1" dirty="0"/>
              <a:t>Developments in </a:t>
            </a:r>
            <a:r>
              <a:rPr lang="en-US" sz="2800" b="1" dirty="0" smtClean="0"/>
              <a:t>SCM</a:t>
            </a:r>
            <a:endParaRPr lang="en-US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Six </a:t>
            </a:r>
            <a:r>
              <a:rPr lang="en-US" sz="2800" dirty="0"/>
              <a:t>major </a:t>
            </a:r>
            <a:r>
              <a:rPr lang="en-US" sz="2800" dirty="0" smtClean="0"/>
              <a:t>eras are observable in </a:t>
            </a:r>
            <a:r>
              <a:rPr lang="en-US" sz="2800" dirty="0"/>
              <a:t>the evolution of </a:t>
            </a:r>
            <a:r>
              <a:rPr lang="en-US" sz="2800" dirty="0" smtClean="0"/>
              <a:t>SCM </a:t>
            </a:r>
            <a:r>
              <a:rPr lang="en-US" sz="2800" dirty="0"/>
              <a:t>studies: </a:t>
            </a:r>
            <a:endParaRPr lang="en-US" sz="2800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Creation</a:t>
            </a:r>
            <a:r>
              <a:rPr lang="en-US" dirty="0"/>
              <a:t>, Integration, and </a:t>
            </a:r>
            <a:r>
              <a:rPr lang="en-US" dirty="0" smtClean="0"/>
              <a:t>Globalization;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And, specialization </a:t>
            </a:r>
            <a:r>
              <a:rPr lang="en-US" dirty="0"/>
              <a:t>Phases One and Two, and SCM 2.0. </a:t>
            </a:r>
            <a:endParaRPr lang="en-US" dirty="0" smtClean="0"/>
          </a:p>
          <a:p>
            <a:pPr algn="l"/>
            <a:r>
              <a:rPr lang="en-US" sz="3200" b="1" dirty="0" smtClean="0"/>
              <a:t>a. Creation </a:t>
            </a:r>
            <a:r>
              <a:rPr lang="en-US" sz="3200" b="1" dirty="0"/>
              <a:t>Era</a:t>
            </a:r>
            <a:r>
              <a:rPr lang="en-US" sz="3200" dirty="0"/>
              <a:t>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SCM was used by </a:t>
            </a:r>
            <a:r>
              <a:rPr lang="en-US" sz="2800" dirty="0"/>
              <a:t>a </a:t>
            </a:r>
            <a:r>
              <a:rPr lang="en-US" sz="2800" dirty="0" smtClean="0"/>
              <a:t>US </a:t>
            </a:r>
            <a:r>
              <a:rPr lang="en-US" sz="2800" dirty="0"/>
              <a:t>industry consultant in the early 1980s. </a:t>
            </a:r>
            <a:endParaRPr lang="en-US" sz="2800" dirty="0" smtClean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But </a:t>
            </a:r>
            <a:r>
              <a:rPr lang="en-US" sz="2800" dirty="0"/>
              <a:t>the </a:t>
            </a:r>
            <a:r>
              <a:rPr lang="en-US" sz="2800" dirty="0" smtClean="0"/>
              <a:t>notion of </a:t>
            </a:r>
            <a:r>
              <a:rPr lang="en-US" sz="2800" dirty="0"/>
              <a:t>a supply chain </a:t>
            </a:r>
            <a:r>
              <a:rPr lang="en-US" sz="2800" dirty="0" smtClean="0"/>
              <a:t>existed since the </a:t>
            </a:r>
            <a:r>
              <a:rPr lang="en-US" sz="2800" dirty="0"/>
              <a:t>early 20th </a:t>
            </a:r>
            <a:r>
              <a:rPr lang="en-US" sz="2800" dirty="0" smtClean="0"/>
              <a:t>century.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The early focus was in manufacturing assembly </a:t>
            </a:r>
            <a:r>
              <a:rPr lang="en-US" sz="2800" dirty="0"/>
              <a:t>line. </a:t>
            </a:r>
            <a:endParaRPr lang="en-US" sz="2800" dirty="0" smtClean="0"/>
          </a:p>
          <a:p>
            <a:pPr lvl="0" algn="l"/>
            <a:r>
              <a:rPr lang="en-US" sz="2800" b="1" dirty="0" smtClean="0"/>
              <a:t>b. Integration </a:t>
            </a:r>
            <a:r>
              <a:rPr lang="en-US" sz="2800" b="1" dirty="0"/>
              <a:t>Era</a:t>
            </a:r>
            <a:r>
              <a:rPr lang="en-US" sz="2800" dirty="0"/>
              <a:t> </a:t>
            </a:r>
            <a:endParaRPr lang="en-US" sz="2800" dirty="0" smtClean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development of Electronic Data Interchange (EDI) </a:t>
            </a:r>
            <a:r>
              <a:rPr lang="en-US" sz="2800" dirty="0" smtClean="0"/>
              <a:t>systems.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introduction of Enterprise Resource Planning (ERP) </a:t>
            </a:r>
            <a:r>
              <a:rPr lang="en-US" sz="2800" dirty="0" smtClean="0"/>
              <a:t>systems.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increasing </a:t>
            </a:r>
            <a:r>
              <a:rPr lang="en-US" sz="2800" dirty="0"/>
              <a:t>value-adding and cost reductions through integration. </a:t>
            </a:r>
          </a:p>
        </p:txBody>
      </p:sp>
    </p:spTree>
    <p:extLst>
      <p:ext uri="{BB962C8B-B14F-4D97-AF65-F5344CB8AC3E}">
        <p14:creationId xmlns:p14="http://schemas.microsoft.com/office/powerpoint/2010/main" val="297484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>
                <a:latin typeface="+mn-lt"/>
              </a:rPr>
              <a:t>5</a:t>
            </a:r>
            <a:r>
              <a:rPr lang="fr-FR" sz="3600" b="1" dirty="0" smtClean="0">
                <a:latin typeface="+mn-lt"/>
              </a:rPr>
              <a:t>. </a:t>
            </a:r>
            <a:r>
              <a:rPr lang="en-US" sz="3600" b="1" dirty="0" smtClean="0">
                <a:latin typeface="+mn-lt"/>
              </a:rPr>
              <a:t>Business Process Integration …3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fr-FR" sz="2800" b="1" dirty="0" smtClean="0"/>
              <a:t>5.3.</a:t>
            </a:r>
            <a:r>
              <a:rPr lang="fr-FR" sz="2800" dirty="0" smtClean="0"/>
              <a:t> </a:t>
            </a:r>
            <a:r>
              <a:rPr lang="en-US" sz="2800" b="1" dirty="0"/>
              <a:t>Developments in </a:t>
            </a:r>
            <a:r>
              <a:rPr lang="en-US" sz="2800" b="1" dirty="0" smtClean="0"/>
              <a:t>SCM</a:t>
            </a:r>
            <a:endParaRPr lang="en-US" sz="2800" dirty="0"/>
          </a:p>
          <a:p>
            <a:pPr algn="l"/>
            <a:r>
              <a:rPr lang="en-US" sz="2800" b="1" dirty="0" smtClean="0"/>
              <a:t>c. Globalization </a:t>
            </a:r>
            <a:r>
              <a:rPr lang="en-US" sz="2800" b="1" dirty="0"/>
              <a:t>Era</a:t>
            </a:r>
            <a:r>
              <a:rPr lang="en-US" sz="2800" dirty="0"/>
              <a:t> </a:t>
            </a:r>
            <a:endParaRPr lang="en-US" sz="28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Although the </a:t>
            </a:r>
            <a:r>
              <a:rPr lang="en-US" sz="2800" dirty="0"/>
              <a:t>use of global sources in </a:t>
            </a:r>
            <a:r>
              <a:rPr lang="en-US" sz="2800" dirty="0" smtClean="0"/>
              <a:t>SCM is traceable to the 1940s.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However, by late </a:t>
            </a:r>
            <a:r>
              <a:rPr lang="en-US" sz="2800" dirty="0"/>
              <a:t>1980s </a:t>
            </a:r>
            <a:r>
              <a:rPr lang="en-US" sz="2800" dirty="0" smtClean="0"/>
              <a:t>more firms were integrate globally. </a:t>
            </a:r>
            <a:endParaRPr lang="en-US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The goal is to increase competitive advantage, through: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Value addition;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And, </a:t>
            </a:r>
            <a:r>
              <a:rPr lang="en-US" sz="2800" dirty="0"/>
              <a:t>reducing costs through global sourcing. </a:t>
            </a:r>
            <a:endParaRPr lang="en-US" sz="2800" dirty="0" smtClean="0"/>
          </a:p>
          <a:p>
            <a:pPr algn="l"/>
            <a:r>
              <a:rPr lang="en-US" sz="2800" b="1" dirty="0" smtClean="0"/>
              <a:t>d. Specialization Era</a:t>
            </a:r>
          </a:p>
          <a:p>
            <a:pPr algn="l"/>
            <a:r>
              <a:rPr lang="en-US" sz="2800" b="1" dirty="0" smtClean="0"/>
              <a:t>d.1. Phase </a:t>
            </a:r>
            <a:r>
              <a:rPr lang="en-US" sz="2800" b="1" dirty="0"/>
              <a:t>One: Outsourced Manufacturing and Distribution</a:t>
            </a:r>
            <a:r>
              <a:rPr lang="en-US" sz="2800" dirty="0"/>
              <a:t> </a:t>
            </a:r>
            <a:endParaRPr lang="en-US" sz="28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Companies </a:t>
            </a:r>
            <a:r>
              <a:rPr lang="en-US" sz="2800" dirty="0"/>
              <a:t>abandoned vertical integration, </a:t>
            </a:r>
            <a:endParaRPr lang="en-US" sz="28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Many firms close non-core </a:t>
            </a:r>
            <a:r>
              <a:rPr lang="en-US" sz="2800" dirty="0"/>
              <a:t>operations, </a:t>
            </a:r>
            <a:endParaRPr lang="en-US" sz="28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Outsourcing is preferred to having diverse support units.</a:t>
            </a:r>
          </a:p>
        </p:txBody>
      </p:sp>
    </p:spTree>
    <p:extLst>
      <p:ext uri="{BB962C8B-B14F-4D97-AF65-F5344CB8AC3E}">
        <p14:creationId xmlns:p14="http://schemas.microsoft.com/office/powerpoint/2010/main" val="264341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>
                <a:latin typeface="+mn-lt"/>
              </a:rPr>
              <a:t>5</a:t>
            </a:r>
            <a:r>
              <a:rPr lang="fr-FR" sz="3600" b="1" dirty="0" smtClean="0">
                <a:latin typeface="+mn-lt"/>
              </a:rPr>
              <a:t>. </a:t>
            </a:r>
            <a:r>
              <a:rPr lang="en-US" sz="3600" b="1" dirty="0" smtClean="0">
                <a:latin typeface="+mn-lt"/>
              </a:rPr>
              <a:t>Business Process Integration … 4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fr-FR" sz="3000" b="1" dirty="0" smtClean="0"/>
              <a:t>5.3.</a:t>
            </a:r>
            <a:r>
              <a:rPr lang="fr-FR" sz="3000" dirty="0" smtClean="0"/>
              <a:t> </a:t>
            </a:r>
            <a:r>
              <a:rPr lang="en-US" sz="3000" b="1" dirty="0"/>
              <a:t>Developments in </a:t>
            </a:r>
            <a:r>
              <a:rPr lang="en-US" sz="3000" b="1" dirty="0" smtClean="0"/>
              <a:t>SCM</a:t>
            </a:r>
            <a:endParaRPr lang="en-US" sz="3000" dirty="0"/>
          </a:p>
          <a:p>
            <a:pPr algn="l"/>
            <a:r>
              <a:rPr lang="en-US" sz="3000" b="1" dirty="0" smtClean="0"/>
              <a:t>d</a:t>
            </a:r>
            <a:r>
              <a:rPr lang="en-US" sz="3000" b="1" dirty="0"/>
              <a:t>. Specialization Era</a:t>
            </a:r>
          </a:p>
          <a:p>
            <a:pPr algn="l"/>
            <a:r>
              <a:rPr lang="en-US" sz="3000" b="1" dirty="0" smtClean="0"/>
              <a:t>d.2. Phase </a:t>
            </a:r>
            <a:r>
              <a:rPr lang="en-US" sz="3000" b="1" dirty="0"/>
              <a:t>Two: </a:t>
            </a:r>
            <a:r>
              <a:rPr lang="en-US" sz="3000" b="1" dirty="0" smtClean="0"/>
              <a:t>SCM </a:t>
            </a:r>
            <a:r>
              <a:rPr lang="en-US" sz="3000" b="1" dirty="0"/>
              <a:t>as a Service</a:t>
            </a:r>
            <a:r>
              <a:rPr lang="en-US" sz="3000" dirty="0"/>
              <a:t> </a:t>
            </a:r>
            <a:endParaRPr lang="en-US" sz="30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Specialization </a:t>
            </a:r>
            <a:r>
              <a:rPr lang="en-US" sz="3000" dirty="0"/>
              <a:t>within the supply chain </a:t>
            </a:r>
            <a:r>
              <a:rPr lang="en-US" sz="3000" dirty="0" smtClean="0"/>
              <a:t>led to the growth of: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000" dirty="0"/>
              <a:t>T</a:t>
            </a:r>
            <a:r>
              <a:rPr lang="en-US" sz="3000" dirty="0" smtClean="0"/>
              <a:t>ransportation </a:t>
            </a:r>
            <a:r>
              <a:rPr lang="en-US" sz="3000" dirty="0"/>
              <a:t>brokerages, </a:t>
            </a:r>
            <a:endParaRPr lang="en-US" sz="3000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000" dirty="0"/>
              <a:t>W</a:t>
            </a:r>
            <a:r>
              <a:rPr lang="en-US" sz="3000" dirty="0" smtClean="0"/>
              <a:t>arehouse </a:t>
            </a:r>
            <a:r>
              <a:rPr lang="en-US" sz="3000" dirty="0"/>
              <a:t>management, </a:t>
            </a:r>
            <a:endParaRPr lang="en-US" sz="3000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And, </a:t>
            </a:r>
            <a:r>
              <a:rPr lang="en-US" sz="3000" dirty="0"/>
              <a:t>non-asset-based carriers </a:t>
            </a:r>
            <a:endParaRPr lang="en-US" sz="30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SCM goes beyond </a:t>
            </a:r>
            <a:r>
              <a:rPr lang="en-US" sz="3000" dirty="0"/>
              <a:t>transportation and </a:t>
            </a:r>
            <a:r>
              <a:rPr lang="en-US" sz="3000" dirty="0" smtClean="0"/>
              <a:t>logistics.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SCM increasingly involves the following: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supply </a:t>
            </a:r>
            <a:r>
              <a:rPr lang="en-US" sz="3000" dirty="0"/>
              <a:t>planning, </a:t>
            </a:r>
            <a:endParaRPr lang="en-US" sz="3000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collaboration</a:t>
            </a:r>
            <a:r>
              <a:rPr lang="en-US" sz="3000" dirty="0"/>
              <a:t>, </a:t>
            </a:r>
            <a:endParaRPr lang="en-US" sz="3000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execution </a:t>
            </a:r>
            <a:r>
              <a:rPr lang="en-US" sz="3000" dirty="0"/>
              <a:t>and performance management. </a:t>
            </a:r>
          </a:p>
        </p:txBody>
      </p:sp>
    </p:spTree>
    <p:extLst>
      <p:ext uri="{BB962C8B-B14F-4D97-AF65-F5344CB8AC3E}">
        <p14:creationId xmlns:p14="http://schemas.microsoft.com/office/powerpoint/2010/main" val="46378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>
                <a:latin typeface="+mn-lt"/>
              </a:rPr>
              <a:t>5</a:t>
            </a:r>
            <a:r>
              <a:rPr lang="fr-FR" sz="3600" b="1" dirty="0" smtClean="0">
                <a:latin typeface="+mn-lt"/>
              </a:rPr>
              <a:t>. </a:t>
            </a:r>
            <a:r>
              <a:rPr lang="en-US" sz="3600" b="1" dirty="0" smtClean="0">
                <a:latin typeface="+mn-lt"/>
              </a:rPr>
              <a:t>Business Process Integration … 5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fr-FR" sz="3000" b="1" dirty="0" smtClean="0"/>
              <a:t>5.3.</a:t>
            </a:r>
            <a:r>
              <a:rPr lang="fr-FR" sz="3000" dirty="0" smtClean="0"/>
              <a:t> </a:t>
            </a:r>
            <a:r>
              <a:rPr lang="en-US" sz="3000" b="1" dirty="0"/>
              <a:t>Developments in </a:t>
            </a:r>
            <a:r>
              <a:rPr lang="en-US" sz="3000" b="1" dirty="0" smtClean="0"/>
              <a:t>SCM</a:t>
            </a:r>
            <a:endParaRPr lang="en-US" sz="3000" dirty="0"/>
          </a:p>
          <a:p>
            <a:pPr algn="l"/>
            <a:r>
              <a:rPr lang="en-US" sz="3000" b="1" dirty="0" smtClean="0"/>
              <a:t>d</a:t>
            </a:r>
            <a:r>
              <a:rPr lang="en-US" sz="3000" b="1" dirty="0"/>
              <a:t>. Specialization Era</a:t>
            </a:r>
          </a:p>
          <a:p>
            <a:pPr algn="l"/>
            <a:r>
              <a:rPr lang="en-US" sz="3000" b="1" dirty="0" smtClean="0"/>
              <a:t>d.2. Phase </a:t>
            </a:r>
            <a:r>
              <a:rPr lang="en-US" sz="3000" b="1" dirty="0"/>
              <a:t>Two: </a:t>
            </a:r>
            <a:r>
              <a:rPr lang="en-US" sz="3000" b="1" dirty="0" smtClean="0"/>
              <a:t>SCM </a:t>
            </a:r>
            <a:r>
              <a:rPr lang="en-US" sz="3000" b="1" dirty="0"/>
              <a:t>as a Service</a:t>
            </a:r>
            <a:r>
              <a:rPr lang="en-US" sz="3000" dirty="0"/>
              <a:t>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dirty="0"/>
              <a:t>S</a:t>
            </a:r>
            <a:r>
              <a:rPr lang="en-US" sz="3000" dirty="0" smtClean="0"/>
              <a:t>pecialization improves overall competencies;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Just as outsourced </a:t>
            </a:r>
            <a:r>
              <a:rPr lang="en-US" sz="3000" dirty="0"/>
              <a:t>manufacturing and distribution has </a:t>
            </a:r>
            <a:r>
              <a:rPr lang="en-US" sz="3000" dirty="0" smtClean="0"/>
              <a:t>done.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Firms are able to use supply </a:t>
            </a:r>
            <a:r>
              <a:rPr lang="en-US" sz="3000" dirty="0"/>
              <a:t>chain expertise without developing </a:t>
            </a:r>
            <a:r>
              <a:rPr lang="en-US" sz="3000" dirty="0" smtClean="0"/>
              <a:t>them.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This reduced cost significantly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And, has made supply </a:t>
            </a:r>
            <a:r>
              <a:rPr lang="en-US" sz="3000" dirty="0"/>
              <a:t>chain specialization </a:t>
            </a:r>
            <a:r>
              <a:rPr lang="en-US" sz="3000" dirty="0" smtClean="0"/>
              <a:t>very popular. </a:t>
            </a:r>
            <a:endParaRPr lang="en-US" sz="3000" dirty="0"/>
          </a:p>
          <a:p>
            <a:pPr algn="l"/>
            <a:r>
              <a:rPr lang="en-US" sz="3000" b="1" dirty="0" smtClean="0"/>
              <a:t>e. Supply </a:t>
            </a:r>
            <a:r>
              <a:rPr lang="en-US" sz="3000" b="1" dirty="0"/>
              <a:t>Chain Management 2.0 (SCM 2.0)</a:t>
            </a:r>
            <a:r>
              <a:rPr lang="en-US" sz="3000" dirty="0"/>
              <a:t> </a:t>
            </a:r>
            <a:endParaRPr lang="en-US" sz="30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Web </a:t>
            </a:r>
            <a:r>
              <a:rPr lang="en-US" sz="3000" dirty="0"/>
              <a:t>2.0 is </a:t>
            </a:r>
            <a:r>
              <a:rPr lang="en-US" sz="3000" dirty="0" smtClean="0"/>
              <a:t>characterized by the </a:t>
            </a:r>
            <a:r>
              <a:rPr lang="en-US" sz="3000" dirty="0"/>
              <a:t>use of the World Wide </a:t>
            </a:r>
            <a:r>
              <a:rPr lang="en-US" sz="3000" dirty="0" smtClean="0"/>
              <a:t>Web.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This has led to more creativity</a:t>
            </a:r>
            <a:r>
              <a:rPr lang="en-US" sz="3000" dirty="0"/>
              <a:t>, information sharing, and </a:t>
            </a:r>
            <a:r>
              <a:rPr lang="en-US" sz="3000" dirty="0" smtClean="0"/>
              <a:t>partnerships.</a:t>
            </a:r>
          </a:p>
        </p:txBody>
      </p:sp>
    </p:spTree>
    <p:extLst>
      <p:ext uri="{BB962C8B-B14F-4D97-AF65-F5344CB8AC3E}">
        <p14:creationId xmlns:p14="http://schemas.microsoft.com/office/powerpoint/2010/main" val="401836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>
                <a:latin typeface="+mn-lt"/>
              </a:rPr>
              <a:t>5</a:t>
            </a:r>
            <a:r>
              <a:rPr lang="fr-FR" sz="3600" b="1" dirty="0" smtClean="0">
                <a:latin typeface="+mn-lt"/>
              </a:rPr>
              <a:t>. </a:t>
            </a:r>
            <a:r>
              <a:rPr lang="en-US" sz="3600" b="1" dirty="0" smtClean="0">
                <a:latin typeface="+mn-lt"/>
              </a:rPr>
              <a:t>Business Process Integration ….6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fr-FR" sz="2800" b="1" dirty="0" smtClean="0"/>
              <a:t>5.3.</a:t>
            </a:r>
            <a:r>
              <a:rPr lang="fr-FR" sz="2800" dirty="0" smtClean="0"/>
              <a:t> </a:t>
            </a:r>
            <a:r>
              <a:rPr lang="en-US" sz="2800" b="1" dirty="0"/>
              <a:t>Developments in </a:t>
            </a:r>
            <a:r>
              <a:rPr lang="en-US" sz="2800" b="1" dirty="0" smtClean="0"/>
              <a:t>SCM</a:t>
            </a:r>
            <a:endParaRPr lang="en-US" sz="2800" dirty="0"/>
          </a:p>
          <a:p>
            <a:pPr algn="l"/>
            <a:r>
              <a:rPr lang="en-US" sz="2800" b="1" dirty="0" smtClean="0"/>
              <a:t>e. Supply </a:t>
            </a:r>
            <a:r>
              <a:rPr lang="en-US" sz="2800" b="1" dirty="0"/>
              <a:t>Chain Management 2.0 (SCM 2.0)</a:t>
            </a:r>
            <a:r>
              <a:rPr lang="en-US" sz="2800" dirty="0"/>
              <a:t> </a:t>
            </a:r>
            <a:endParaRPr lang="en-US" sz="2800" dirty="0" smtClean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Organizations have delivery </a:t>
            </a:r>
            <a:r>
              <a:rPr lang="en-US" sz="2800" dirty="0"/>
              <a:t>options </a:t>
            </a:r>
            <a:r>
              <a:rPr lang="en-US" sz="2800" dirty="0" smtClean="0"/>
              <a:t>that produces speedy results.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The speed </a:t>
            </a:r>
            <a:r>
              <a:rPr lang="en-US" sz="2800" dirty="0"/>
              <a:t>of </a:t>
            </a:r>
            <a:r>
              <a:rPr lang="en-US" sz="2800" dirty="0" smtClean="0"/>
              <a:t>supply </a:t>
            </a:r>
            <a:r>
              <a:rPr lang="en-US" sz="2800" dirty="0"/>
              <a:t>chain </a:t>
            </a:r>
            <a:r>
              <a:rPr lang="en-US" sz="2800" dirty="0" smtClean="0"/>
              <a:t>increases </a:t>
            </a:r>
            <a:r>
              <a:rPr lang="en-US" sz="2800" dirty="0"/>
              <a:t>due to </a:t>
            </a:r>
            <a:r>
              <a:rPr lang="en-US" sz="2800" dirty="0" smtClean="0"/>
              <a:t>global competition.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S</a:t>
            </a:r>
            <a:r>
              <a:rPr lang="en-US" sz="2800" dirty="0" smtClean="0"/>
              <a:t>hort </a:t>
            </a:r>
            <a:r>
              <a:rPr lang="en-US" sz="2800" dirty="0"/>
              <a:t>product life </a:t>
            </a:r>
            <a:r>
              <a:rPr lang="en-US" sz="2800" dirty="0" smtClean="0"/>
              <a:t>cycles </a:t>
            </a:r>
            <a:r>
              <a:rPr lang="en-US" sz="2800" dirty="0"/>
              <a:t>and expanded specialization. </a:t>
            </a:r>
            <a:endParaRPr lang="en-US" sz="2800" dirty="0" smtClean="0"/>
          </a:p>
          <a:p>
            <a:pPr lvl="0" algn="l"/>
            <a:r>
              <a:rPr lang="en-US" sz="2800" b="1" dirty="0" smtClean="0"/>
              <a:t>5.4. Supply </a:t>
            </a:r>
            <a:r>
              <a:rPr lang="en-US" sz="2800" b="1" dirty="0"/>
              <a:t>Chain Business Process </a:t>
            </a:r>
            <a:r>
              <a:rPr lang="en-US" sz="2800" b="1" dirty="0" smtClean="0"/>
              <a:t>Integration</a:t>
            </a:r>
            <a:endParaRPr lang="en-US" sz="28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C</a:t>
            </a:r>
            <a:r>
              <a:rPr lang="en-US" sz="2800" dirty="0" smtClean="0"/>
              <a:t>hange </a:t>
            </a:r>
            <a:r>
              <a:rPr lang="en-US" sz="2800" dirty="0"/>
              <a:t>from managing individual functions to </a:t>
            </a:r>
            <a:r>
              <a:rPr lang="en-US" sz="2800" dirty="0" smtClean="0"/>
              <a:t>supply </a:t>
            </a:r>
            <a:r>
              <a:rPr lang="en-US" sz="2800" dirty="0"/>
              <a:t>chain </a:t>
            </a:r>
            <a:r>
              <a:rPr lang="en-US" sz="2800" dirty="0" smtClean="0"/>
              <a:t>processes.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Collaborative </a:t>
            </a:r>
            <a:r>
              <a:rPr lang="en-US" sz="2800" dirty="0"/>
              <a:t>work between buyers and suppliers, </a:t>
            </a:r>
            <a:endParaRPr lang="en-US" sz="2800" dirty="0" smtClean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Joint </a:t>
            </a:r>
            <a:r>
              <a:rPr lang="en-US" sz="2800" dirty="0"/>
              <a:t>product development, </a:t>
            </a:r>
            <a:endParaRPr lang="en-US" sz="2800" dirty="0" smtClean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Common </a:t>
            </a:r>
            <a:r>
              <a:rPr lang="en-US" sz="2800" dirty="0"/>
              <a:t>systems and shared information. </a:t>
            </a:r>
            <a:endParaRPr lang="en-US" sz="2800" dirty="0" smtClean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I</a:t>
            </a:r>
            <a:r>
              <a:rPr lang="en-US" sz="2800" dirty="0" smtClean="0"/>
              <a:t>ntegrated </a:t>
            </a:r>
            <a:r>
              <a:rPr lang="en-US" sz="2800" dirty="0"/>
              <a:t>supply chain requires a continuous information flow. </a:t>
            </a:r>
            <a:endParaRPr lang="en-US" sz="2800" dirty="0" smtClean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Dominance of a </a:t>
            </a:r>
            <a:r>
              <a:rPr lang="en-US" sz="2800" dirty="0"/>
              <a:t>process approach to the business.</a:t>
            </a:r>
          </a:p>
          <a:p>
            <a:pPr algn="l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61786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>
                <a:latin typeface="+mn-lt"/>
              </a:rPr>
              <a:t>5</a:t>
            </a:r>
            <a:r>
              <a:rPr lang="fr-FR" sz="3600" b="1" dirty="0" smtClean="0">
                <a:latin typeface="+mn-lt"/>
              </a:rPr>
              <a:t>. </a:t>
            </a:r>
            <a:r>
              <a:rPr lang="en-US" sz="3600" b="1" dirty="0" smtClean="0">
                <a:latin typeface="+mn-lt"/>
              </a:rPr>
              <a:t>Business Process Integration … 7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2600" b="1" dirty="0" smtClean="0"/>
              <a:t>5.4. Supply </a:t>
            </a:r>
            <a:r>
              <a:rPr lang="en-US" sz="2600" b="1" dirty="0"/>
              <a:t>Chain Business Process </a:t>
            </a:r>
            <a:r>
              <a:rPr lang="en-US" sz="2600" b="1" dirty="0" smtClean="0"/>
              <a:t>Integration</a:t>
            </a:r>
            <a:endParaRPr lang="en-US" sz="26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600" dirty="0"/>
              <a:t>C</a:t>
            </a:r>
            <a:r>
              <a:rPr lang="en-US" sz="2600" dirty="0" smtClean="0"/>
              <a:t>hange </a:t>
            </a:r>
            <a:r>
              <a:rPr lang="en-US" sz="2600" dirty="0"/>
              <a:t>from managing individual functions to </a:t>
            </a:r>
            <a:r>
              <a:rPr lang="en-US" sz="2600" dirty="0" smtClean="0"/>
              <a:t>supply </a:t>
            </a:r>
            <a:r>
              <a:rPr lang="en-US" sz="2600" dirty="0"/>
              <a:t>chain </a:t>
            </a:r>
            <a:r>
              <a:rPr lang="en-US" sz="2600" dirty="0" smtClean="0"/>
              <a:t>processes.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600" dirty="0" smtClean="0"/>
              <a:t>Collaborative </a:t>
            </a:r>
            <a:r>
              <a:rPr lang="en-US" sz="2600" dirty="0"/>
              <a:t>work between buyers and suppliers, </a:t>
            </a:r>
            <a:endParaRPr lang="en-US" sz="2600" dirty="0" smtClean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600" dirty="0" smtClean="0"/>
              <a:t>Joint </a:t>
            </a:r>
            <a:r>
              <a:rPr lang="en-US" sz="2600" dirty="0"/>
              <a:t>product development, </a:t>
            </a:r>
            <a:endParaRPr lang="en-US" sz="2600" dirty="0" smtClean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600" dirty="0" smtClean="0"/>
              <a:t>Common </a:t>
            </a:r>
            <a:r>
              <a:rPr lang="en-US" sz="2600" dirty="0"/>
              <a:t>systems and shared information. </a:t>
            </a:r>
            <a:endParaRPr lang="en-US" sz="2600" dirty="0" smtClean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600" dirty="0"/>
              <a:t>I</a:t>
            </a:r>
            <a:r>
              <a:rPr lang="en-US" sz="2600" dirty="0" smtClean="0"/>
              <a:t>ntegrated </a:t>
            </a:r>
            <a:r>
              <a:rPr lang="en-US" sz="2600" dirty="0"/>
              <a:t>supply chain requires a continuous information flow. </a:t>
            </a:r>
            <a:endParaRPr lang="en-US" sz="2600" dirty="0" smtClean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600" dirty="0" smtClean="0"/>
              <a:t>Dominance of a </a:t>
            </a:r>
            <a:r>
              <a:rPr lang="en-US" sz="2600" dirty="0"/>
              <a:t>process approach to the business.</a:t>
            </a:r>
          </a:p>
          <a:p>
            <a:pPr algn="l"/>
            <a:r>
              <a:rPr lang="fr-FR" sz="2600" b="1" dirty="0" smtClean="0"/>
              <a:t>5.5. Aspects of SCM</a:t>
            </a:r>
          </a:p>
          <a:p>
            <a:pPr algn="l"/>
            <a:endParaRPr lang="fr-FR" sz="2600" b="1" dirty="0"/>
          </a:p>
          <a:p>
            <a:pPr algn="l"/>
            <a:endParaRPr lang="fr-FR" sz="2600" b="1" dirty="0" smtClean="0"/>
          </a:p>
          <a:p>
            <a:pPr algn="l"/>
            <a:endParaRPr lang="en-US" sz="2800" b="1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479408"/>
              </p:ext>
            </p:extLst>
          </p:nvPr>
        </p:nvGraphicFramePr>
        <p:xfrm>
          <a:off x="95630" y="4592417"/>
          <a:ext cx="10729252" cy="2286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72205"/>
                <a:gridCol w="5957047"/>
              </a:tblGrid>
              <a:tr h="2265583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Customer relationship management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Demand management 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Returns management 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Manufacturing flow management  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Customer service management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Order fulfillment 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Product development and commercialization 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Supplier relationship management 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933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+mn-lt"/>
              </a:rPr>
              <a:t>1.</a:t>
            </a:r>
            <a:r>
              <a:rPr lang="fr-FR" sz="3600" b="1" dirty="0" smtClean="0">
                <a:latin typeface="+mn-lt"/>
              </a:rPr>
              <a:t> </a:t>
            </a:r>
            <a:r>
              <a:rPr lang="en-US" sz="3600" b="1" dirty="0">
                <a:latin typeface="+mn-lt"/>
              </a:rPr>
              <a:t>Meaning</a:t>
            </a:r>
            <a:r>
              <a:rPr lang="fr-FR" sz="3600" b="1" dirty="0">
                <a:latin typeface="+mn-lt"/>
              </a:rPr>
              <a:t> of </a:t>
            </a:r>
            <a:r>
              <a:rPr lang="fr-FR" sz="3600" b="1" dirty="0" smtClean="0">
                <a:latin typeface="+mn-lt"/>
              </a:rPr>
              <a:t>MIS</a:t>
            </a:r>
            <a:r>
              <a:rPr lang="en-US" sz="3600" b="1" dirty="0" smtClean="0">
                <a:latin typeface="+mn-lt"/>
              </a:rPr>
              <a:t> ..3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rmAutofit/>
          </a:bodyPr>
          <a:lstStyle/>
          <a:p>
            <a:pPr lvl="0" algn="l"/>
            <a:r>
              <a:rPr lang="fr-FR" sz="3200" b="1" dirty="0" smtClean="0"/>
              <a:t>1.4. Information Vs Data</a:t>
            </a:r>
            <a:endParaRPr lang="en-US" sz="32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Raw facts representing events.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Organized and arranged in standard formats.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Arranged to ease understanding and use.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Rendered to support decision making. </a:t>
            </a:r>
          </a:p>
          <a:p>
            <a:pPr algn="l"/>
            <a:endParaRPr lang="en-US" sz="3200" dirty="0"/>
          </a:p>
          <a:p>
            <a:pPr algn="just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6654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>
                <a:latin typeface="+mn-lt"/>
              </a:rPr>
              <a:t>5</a:t>
            </a:r>
            <a:r>
              <a:rPr lang="fr-FR" sz="3600" b="1" dirty="0" smtClean="0">
                <a:latin typeface="+mn-lt"/>
              </a:rPr>
              <a:t>. </a:t>
            </a:r>
            <a:r>
              <a:rPr lang="en-US" sz="3600" b="1" dirty="0" smtClean="0">
                <a:latin typeface="+mn-lt"/>
              </a:rPr>
              <a:t>Business Process Integration …8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fr-FR" sz="2800" b="1" dirty="0" smtClean="0"/>
              <a:t>5.5. 1. </a:t>
            </a:r>
            <a:r>
              <a:rPr lang="en-US" sz="2800" b="1" dirty="0"/>
              <a:t>Customer Relationship Management (</a:t>
            </a:r>
            <a:r>
              <a:rPr lang="en-US" sz="2800" b="1" dirty="0" smtClean="0"/>
              <a:t>CRM)</a:t>
            </a:r>
            <a:endParaRPr lang="en-US" sz="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T</a:t>
            </a:r>
            <a:r>
              <a:rPr lang="en-US" sz="2800" dirty="0" smtClean="0"/>
              <a:t>he link </a:t>
            </a:r>
            <a:r>
              <a:rPr lang="en-US" sz="2800" dirty="0"/>
              <a:t>between the organization and its customers. </a:t>
            </a:r>
            <a:endParaRPr lang="en-US" sz="28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Building </a:t>
            </a:r>
            <a:r>
              <a:rPr lang="en-US" sz="2800" dirty="0"/>
              <a:t>customer relationships: </a:t>
            </a:r>
            <a:endParaRPr lang="en-US" sz="2800" dirty="0" smtClean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Set equally </a:t>
            </a:r>
            <a:r>
              <a:rPr lang="en-US" sz="2800" dirty="0"/>
              <a:t>satisfying goals for organization and customers;  </a:t>
            </a:r>
            <a:endParaRPr lang="en-US" sz="2800" dirty="0" smtClean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Establish </a:t>
            </a:r>
            <a:r>
              <a:rPr lang="en-US" sz="2800" dirty="0"/>
              <a:t>and maintain customer rapport; </a:t>
            </a:r>
            <a:endParaRPr lang="en-US" sz="2800" dirty="0" smtClean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Produce </a:t>
            </a:r>
            <a:r>
              <a:rPr lang="en-US" sz="2800" dirty="0"/>
              <a:t>positive feelings </a:t>
            </a:r>
            <a:r>
              <a:rPr lang="en-US" sz="2800" dirty="0" smtClean="0"/>
              <a:t>for organization </a:t>
            </a:r>
            <a:r>
              <a:rPr lang="en-US" sz="2800" dirty="0"/>
              <a:t>and the customers  </a:t>
            </a:r>
            <a:endParaRPr lang="en-US" sz="28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CRM uses technology </a:t>
            </a:r>
            <a:r>
              <a:rPr lang="en-US" sz="2800" dirty="0"/>
              <a:t>to </a:t>
            </a:r>
            <a:r>
              <a:rPr lang="en-US" sz="2800" dirty="0" smtClean="0"/>
              <a:t>manage business processes.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Especially in sales, marketing</a:t>
            </a:r>
            <a:r>
              <a:rPr lang="en-US" sz="2800" dirty="0"/>
              <a:t>, customer service, and technical support. </a:t>
            </a:r>
            <a:endParaRPr lang="en-US" sz="28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Aims to find and </a:t>
            </a:r>
            <a:r>
              <a:rPr lang="en-US" sz="2800" dirty="0"/>
              <a:t>retain </a:t>
            </a:r>
            <a:r>
              <a:rPr lang="en-US" sz="2800" dirty="0" smtClean="0"/>
              <a:t>clients.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Reduce </a:t>
            </a:r>
            <a:r>
              <a:rPr lang="en-US" sz="2800" dirty="0"/>
              <a:t>the costs of marketing and client service. </a:t>
            </a:r>
            <a:endParaRPr lang="en-US" sz="28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Effective CRM promotes synergy and profitability</a:t>
            </a:r>
            <a:r>
              <a:rPr lang="en-US" sz="2800" dirty="0"/>
              <a:t>, and </a:t>
            </a:r>
            <a:r>
              <a:rPr lang="en-US" sz="2800" dirty="0" smtClean="0"/>
              <a:t>reduces costs</a:t>
            </a:r>
            <a:r>
              <a:rPr lang="en-US" sz="2800" dirty="0"/>
              <a:t>.  </a:t>
            </a:r>
          </a:p>
          <a:p>
            <a:pPr algn="l"/>
            <a:endParaRPr lang="fr-FR" sz="2800" b="1" dirty="0" smtClean="0"/>
          </a:p>
          <a:p>
            <a:pPr algn="l"/>
            <a:endParaRPr lang="fr-FR" sz="2800" b="1" dirty="0"/>
          </a:p>
          <a:p>
            <a:pPr algn="l"/>
            <a:endParaRPr lang="fr-FR" sz="2800" b="1" dirty="0" smtClean="0"/>
          </a:p>
          <a:p>
            <a:pPr algn="l"/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11140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>
                <a:latin typeface="+mn-lt"/>
              </a:rPr>
              <a:t>5</a:t>
            </a:r>
            <a:r>
              <a:rPr lang="fr-FR" sz="3600" b="1" dirty="0" smtClean="0">
                <a:latin typeface="+mn-lt"/>
              </a:rPr>
              <a:t>. SUPPLY CHAIN MANAGEMENT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/>
              <a:t>5.1. Meaning of Supply Chain Management (SCM)</a:t>
            </a:r>
            <a:endParaRPr lang="en-US" sz="32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SCM is </a:t>
            </a:r>
            <a:r>
              <a:rPr lang="en-US" sz="3200" dirty="0"/>
              <a:t>the </a:t>
            </a:r>
            <a:r>
              <a:rPr lang="en-US" sz="3200" dirty="0" smtClean="0"/>
              <a:t>systemic coordination </a:t>
            </a:r>
            <a:r>
              <a:rPr lang="en-US" sz="3200" dirty="0"/>
              <a:t>of </a:t>
            </a:r>
            <a:r>
              <a:rPr lang="en-US" sz="3200" dirty="0" smtClean="0"/>
              <a:t>business functions.</a:t>
            </a:r>
          </a:p>
          <a:p>
            <a:pPr algn="l"/>
            <a:r>
              <a:rPr lang="en-US" sz="3200" b="1" dirty="0" smtClean="0"/>
              <a:t>5.1.1. Traditional</a:t>
            </a:r>
            <a:r>
              <a:rPr lang="fr-FR" sz="3200" b="1" dirty="0" smtClean="0"/>
              <a:t> </a:t>
            </a:r>
            <a:r>
              <a:rPr lang="en-US" sz="3200" b="1" dirty="0" smtClean="0"/>
              <a:t>Definition</a:t>
            </a:r>
            <a:r>
              <a:rPr lang="fr-FR" sz="3200" b="1" dirty="0" smtClean="0"/>
              <a:t> in </a:t>
            </a:r>
            <a:r>
              <a:rPr lang="en-US" sz="3200" b="1" dirty="0" smtClean="0"/>
              <a:t>Manufacturing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SCM </a:t>
            </a:r>
            <a:r>
              <a:rPr lang="en-US" sz="3200" dirty="0"/>
              <a:t>meant managing movement and storage </a:t>
            </a:r>
            <a:r>
              <a:rPr lang="en-US" sz="3200" dirty="0" smtClean="0"/>
              <a:t>of: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Raw </a:t>
            </a:r>
            <a:r>
              <a:rPr lang="en-US" sz="2800" dirty="0"/>
              <a:t>materials, </a:t>
            </a:r>
            <a:endParaRPr lang="en-US" sz="2800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W</a:t>
            </a:r>
            <a:r>
              <a:rPr lang="en-US" sz="2800" dirty="0" smtClean="0"/>
              <a:t>ork-in-progress </a:t>
            </a:r>
            <a:r>
              <a:rPr lang="en-US" sz="2800" dirty="0"/>
              <a:t>inventory, </a:t>
            </a:r>
            <a:endParaRPr lang="en-US" sz="2800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And, </a:t>
            </a:r>
            <a:r>
              <a:rPr lang="en-US" sz="2800" dirty="0"/>
              <a:t>finished </a:t>
            </a:r>
            <a:r>
              <a:rPr lang="en-US" sz="2800" dirty="0" smtClean="0"/>
              <a:t>goods. </a:t>
            </a:r>
            <a:endParaRPr lang="en-US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More specifically, it involved managing: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Networks </a:t>
            </a:r>
            <a:r>
              <a:rPr lang="en-US" sz="3200" dirty="0"/>
              <a:t>of interconnected smaller business </a:t>
            </a:r>
            <a:r>
              <a:rPr lang="en-US" sz="3200" dirty="0" smtClean="0"/>
              <a:t>units;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Networks of activities from production to final sales.</a:t>
            </a:r>
          </a:p>
        </p:txBody>
      </p:sp>
    </p:spTree>
    <p:extLst>
      <p:ext uri="{BB962C8B-B14F-4D97-AF65-F5344CB8AC3E}">
        <p14:creationId xmlns:p14="http://schemas.microsoft.com/office/powerpoint/2010/main" val="64617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>5. </a:t>
            </a:r>
            <a:r>
              <a:rPr lang="en-US" sz="3600" b="1" dirty="0" smtClean="0">
                <a:latin typeface="+mn-lt"/>
              </a:rPr>
              <a:t>Supply</a:t>
            </a:r>
            <a:r>
              <a:rPr lang="fr-FR" sz="3600" b="1" dirty="0" smtClean="0">
                <a:latin typeface="+mn-lt"/>
              </a:rPr>
              <a:t> Chain Management  … 1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/>
              <a:t>5.1.2. Globalization of SCM</a:t>
            </a:r>
            <a:endParaRPr lang="en-US" sz="32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SCM increasingly concerned </a:t>
            </a:r>
            <a:r>
              <a:rPr lang="en-US" sz="3200" dirty="0"/>
              <a:t>with the </a:t>
            </a:r>
            <a:r>
              <a:rPr lang="en-US" sz="3200" dirty="0" smtClean="0"/>
              <a:t>following: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Adding value through management of supply </a:t>
            </a:r>
            <a:r>
              <a:rPr lang="en-US" sz="2800" dirty="0"/>
              <a:t>chain </a:t>
            </a:r>
            <a:r>
              <a:rPr lang="en-US" sz="2800" dirty="0" smtClean="0"/>
              <a:t>activities;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Building </a:t>
            </a:r>
            <a:r>
              <a:rPr lang="en-US" sz="2800" dirty="0"/>
              <a:t>a competitive </a:t>
            </a:r>
            <a:r>
              <a:rPr lang="en-US" sz="2800" dirty="0" smtClean="0"/>
              <a:t>information infrastructure;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Leveraging </a:t>
            </a:r>
            <a:r>
              <a:rPr lang="en-US" sz="2800" dirty="0"/>
              <a:t>worldwide </a:t>
            </a:r>
            <a:r>
              <a:rPr lang="en-US" sz="2800" dirty="0" smtClean="0"/>
              <a:t>logistics;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Synchronizing </a:t>
            </a:r>
            <a:r>
              <a:rPr lang="en-US" sz="2800" dirty="0"/>
              <a:t>supply with </a:t>
            </a:r>
            <a:r>
              <a:rPr lang="en-US" sz="2800" dirty="0" smtClean="0"/>
              <a:t>demand;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And, </a:t>
            </a:r>
            <a:r>
              <a:rPr lang="en-US" sz="2800" dirty="0"/>
              <a:t>measuring performance globally.                     </a:t>
            </a:r>
            <a:endParaRPr lang="en-US" sz="28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Current </a:t>
            </a:r>
            <a:r>
              <a:rPr lang="en-US" sz="3200" dirty="0"/>
              <a:t>SCM systems consist of </a:t>
            </a:r>
            <a:r>
              <a:rPr lang="en-US" sz="3200" dirty="0" smtClean="0"/>
              <a:t>the following: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Operations management;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Logistics and procurement;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Information technology;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And, </a:t>
            </a:r>
            <a:r>
              <a:rPr lang="en-US" sz="2800" dirty="0"/>
              <a:t>integrated business operations </a:t>
            </a:r>
          </a:p>
          <a:p>
            <a:r>
              <a:rPr lang="en-US" sz="32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29407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>5. </a:t>
            </a:r>
            <a:r>
              <a:rPr lang="en-US" sz="3600" b="1" dirty="0" smtClean="0">
                <a:latin typeface="+mn-lt"/>
              </a:rPr>
              <a:t>Supply</a:t>
            </a:r>
            <a:r>
              <a:rPr lang="fr-FR" sz="3600" b="1" dirty="0" smtClean="0">
                <a:latin typeface="+mn-lt"/>
              </a:rPr>
              <a:t> Chain Management .. 2 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3100" b="1" dirty="0" smtClean="0"/>
              <a:t>5.1.2. Objectives of SCM</a:t>
            </a:r>
            <a:endParaRPr lang="en-US" sz="31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100" dirty="0" smtClean="0"/>
              <a:t>Precisely predict </a:t>
            </a:r>
            <a:r>
              <a:rPr lang="en-US" sz="3100" dirty="0"/>
              <a:t>demand and </a:t>
            </a:r>
            <a:r>
              <a:rPr lang="en-US" sz="3100" dirty="0" smtClean="0"/>
              <a:t>forecast </a:t>
            </a:r>
            <a:r>
              <a:rPr lang="en-US" sz="3100" dirty="0"/>
              <a:t>production to match it. </a:t>
            </a:r>
            <a:endParaRPr lang="en-US" sz="3100" dirty="0" smtClean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100" dirty="0" smtClean="0"/>
              <a:t>Streamline production </a:t>
            </a:r>
            <a:r>
              <a:rPr lang="en-US" sz="3100" dirty="0"/>
              <a:t>and </a:t>
            </a:r>
            <a:r>
              <a:rPr lang="en-US" sz="3100" dirty="0" smtClean="0"/>
              <a:t>improve </a:t>
            </a:r>
            <a:r>
              <a:rPr lang="en-US" sz="3100" dirty="0"/>
              <a:t>information flow. </a:t>
            </a:r>
            <a:endParaRPr lang="en-US" sz="3100" dirty="0" smtClean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100" dirty="0" smtClean="0"/>
              <a:t>Improve </a:t>
            </a:r>
            <a:r>
              <a:rPr lang="en-US" sz="3100" dirty="0"/>
              <a:t>customer satisfaction. </a:t>
            </a:r>
          </a:p>
          <a:p>
            <a:pPr lvl="0" algn="l"/>
            <a:r>
              <a:rPr lang="en-US" sz="3100" b="1" dirty="0" smtClean="0"/>
              <a:t>5.1.3. Features </a:t>
            </a:r>
            <a:r>
              <a:rPr lang="en-US" sz="3100" b="1" dirty="0"/>
              <a:t>of SCM </a:t>
            </a:r>
            <a:endParaRPr lang="en-US" sz="31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100" dirty="0" smtClean="0"/>
              <a:t>Integrated Behavior.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100" dirty="0" smtClean="0"/>
              <a:t>Mutually </a:t>
            </a:r>
            <a:r>
              <a:rPr lang="en-US" sz="3100" dirty="0"/>
              <a:t>sharing </a:t>
            </a:r>
            <a:r>
              <a:rPr lang="en-US" sz="3100" dirty="0" smtClean="0"/>
              <a:t>information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100" dirty="0" smtClean="0"/>
              <a:t>Mutually </a:t>
            </a:r>
            <a:r>
              <a:rPr lang="en-US" sz="3100" dirty="0"/>
              <a:t>sharing channel and risk and </a:t>
            </a:r>
            <a:r>
              <a:rPr lang="en-US" sz="3100" dirty="0" smtClean="0"/>
              <a:t>rewards.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100" dirty="0" smtClean="0"/>
              <a:t>Focus </a:t>
            </a:r>
            <a:r>
              <a:rPr lang="en-US" sz="3100" dirty="0"/>
              <a:t>on serving </a:t>
            </a:r>
            <a:r>
              <a:rPr lang="en-US" sz="3100" dirty="0" smtClean="0"/>
              <a:t>customers.</a:t>
            </a:r>
            <a:endParaRPr lang="en-US" sz="31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100" dirty="0" smtClean="0"/>
              <a:t>Co-operation – to build </a:t>
            </a:r>
            <a:r>
              <a:rPr lang="en-US" sz="3100" dirty="0"/>
              <a:t>and maintain long term </a:t>
            </a:r>
            <a:r>
              <a:rPr lang="en-US" sz="3100" dirty="0" smtClean="0"/>
              <a:t>relationships.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100" dirty="0" smtClean="0"/>
              <a:t>Integration </a:t>
            </a:r>
            <a:r>
              <a:rPr lang="en-US" sz="3100" dirty="0"/>
              <a:t>of process</a:t>
            </a:r>
          </a:p>
          <a:p>
            <a:r>
              <a:rPr lang="en-US" sz="3100" b="1" dirty="0"/>
              <a:t> 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311282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>5. </a:t>
            </a:r>
            <a:r>
              <a:rPr lang="en-US" sz="3600" b="1" dirty="0" smtClean="0">
                <a:latin typeface="+mn-lt"/>
              </a:rPr>
              <a:t>Supply</a:t>
            </a:r>
            <a:r>
              <a:rPr lang="fr-FR" sz="3600" b="1" dirty="0" smtClean="0">
                <a:latin typeface="+mn-lt"/>
              </a:rPr>
              <a:t> Chain Management .. 3 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3100" b="1" dirty="0" smtClean="0"/>
              <a:t>5.1.2. Scope </a:t>
            </a:r>
            <a:r>
              <a:rPr lang="en-US" sz="3100" b="1" dirty="0"/>
              <a:t>of </a:t>
            </a:r>
            <a:r>
              <a:rPr lang="en-US" sz="3100" b="1" dirty="0" smtClean="0"/>
              <a:t>SCM</a:t>
            </a:r>
            <a:endParaRPr lang="en-US" sz="3100" dirty="0"/>
          </a:p>
          <a:p>
            <a:pPr algn="l"/>
            <a:r>
              <a:rPr lang="en-US" sz="3100" dirty="0" smtClean="0"/>
              <a:t>Supply management</a:t>
            </a:r>
          </a:p>
          <a:p>
            <a:pPr algn="l"/>
            <a:r>
              <a:rPr lang="en-US" sz="3100" dirty="0" smtClean="0"/>
              <a:t>Sales </a:t>
            </a:r>
            <a:r>
              <a:rPr lang="en-US" sz="3100" dirty="0"/>
              <a:t>force </a:t>
            </a:r>
            <a:r>
              <a:rPr lang="en-US" sz="3100" dirty="0" smtClean="0"/>
              <a:t>management</a:t>
            </a:r>
          </a:p>
          <a:p>
            <a:pPr algn="l"/>
            <a:r>
              <a:rPr lang="en-US" sz="3100" dirty="0" smtClean="0"/>
              <a:t>Inventory management</a:t>
            </a:r>
          </a:p>
          <a:p>
            <a:pPr algn="l"/>
            <a:r>
              <a:rPr lang="en-US" sz="3100" dirty="0" smtClean="0"/>
              <a:t>Payment management</a:t>
            </a:r>
          </a:p>
          <a:p>
            <a:pPr algn="l"/>
            <a:r>
              <a:rPr lang="en-US" sz="3100" dirty="0" smtClean="0"/>
              <a:t>Channel management</a:t>
            </a:r>
          </a:p>
          <a:p>
            <a:pPr algn="l"/>
            <a:r>
              <a:rPr lang="en-US" sz="3100" dirty="0" smtClean="0"/>
              <a:t>Financial management</a:t>
            </a:r>
          </a:p>
          <a:p>
            <a:pPr algn="l"/>
            <a:r>
              <a:rPr lang="en-US" sz="3100" dirty="0" smtClean="0"/>
              <a:t>Distribution </a:t>
            </a:r>
            <a:r>
              <a:rPr lang="en-US" sz="3100" dirty="0"/>
              <a:t>management</a:t>
            </a:r>
          </a:p>
          <a:p>
            <a:r>
              <a:rPr lang="en-US" sz="3100" dirty="0"/>
              <a:t> </a:t>
            </a:r>
          </a:p>
          <a:p>
            <a:pPr lvl="0" algn="l"/>
            <a:endParaRPr lang="en-US" sz="3100" dirty="0"/>
          </a:p>
          <a:p>
            <a:pPr algn="l"/>
            <a:endParaRPr lang="en-US" sz="3100" b="1" dirty="0" smtClean="0"/>
          </a:p>
        </p:txBody>
      </p:sp>
    </p:spTree>
    <p:extLst>
      <p:ext uri="{BB962C8B-B14F-4D97-AF65-F5344CB8AC3E}">
        <p14:creationId xmlns:p14="http://schemas.microsoft.com/office/powerpoint/2010/main" val="174705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>
                <a:latin typeface="+mn-lt"/>
              </a:rPr>
              <a:t>6</a:t>
            </a:r>
            <a:r>
              <a:rPr lang="fr-FR" sz="3600" b="1" dirty="0" smtClean="0">
                <a:latin typeface="+mn-lt"/>
              </a:rPr>
              <a:t>. </a:t>
            </a:r>
            <a:r>
              <a:rPr lang="en-US" sz="3600" b="1" dirty="0" smtClean="0">
                <a:latin typeface="+mn-lt"/>
              </a:rPr>
              <a:t>PREPARING AN MIS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3000" b="1" dirty="0" smtClean="0"/>
              <a:t>6.1. Developing a Sound MIS </a:t>
            </a:r>
            <a:endParaRPr lang="en-US" sz="3000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MIS developers must communicate effectively with intended users.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3000" dirty="0" smtClean="0"/>
              <a:t>The </a:t>
            </a:r>
            <a:r>
              <a:rPr lang="fr-FR" sz="3000" dirty="0" err="1" smtClean="0"/>
              <a:t>required</a:t>
            </a:r>
            <a:r>
              <a:rPr lang="fr-FR" sz="3000" dirty="0" smtClean="0"/>
              <a:t> management </a:t>
            </a:r>
            <a:r>
              <a:rPr lang="fr-FR" sz="3000" dirty="0" err="1" smtClean="0"/>
              <a:t>processses</a:t>
            </a:r>
            <a:r>
              <a:rPr lang="fr-FR" sz="3000" dirty="0" smtClean="0"/>
              <a:t> and IT </a:t>
            </a:r>
            <a:r>
              <a:rPr lang="fr-FR" sz="3000" dirty="0" err="1" smtClean="0"/>
              <a:t>systems</a:t>
            </a:r>
            <a:r>
              <a:rPr lang="fr-FR" sz="3000" dirty="0" smtClean="0"/>
              <a:t> </a:t>
            </a:r>
            <a:r>
              <a:rPr lang="fr-FR" sz="3000" dirty="0" err="1" smtClean="0"/>
              <a:t>need</a:t>
            </a:r>
            <a:r>
              <a:rPr lang="fr-FR" sz="3000" dirty="0" smtClean="0"/>
              <a:t> to </a:t>
            </a:r>
            <a:r>
              <a:rPr lang="fr-FR" sz="3000" dirty="0" err="1" smtClean="0"/>
              <a:t>be</a:t>
            </a:r>
            <a:r>
              <a:rPr lang="fr-FR" sz="3000" dirty="0" smtClean="0"/>
              <a:t> </a:t>
            </a:r>
            <a:r>
              <a:rPr lang="fr-FR" sz="3000" dirty="0" err="1" smtClean="0"/>
              <a:t>synchronized</a:t>
            </a:r>
            <a:r>
              <a:rPr lang="fr-FR" sz="3000" dirty="0" smtClean="0"/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3000" dirty="0" smtClean="0"/>
              <a:t>The information </a:t>
            </a:r>
            <a:r>
              <a:rPr lang="fr-FR" sz="3000" dirty="0" err="1" smtClean="0"/>
              <a:t>needs</a:t>
            </a:r>
            <a:r>
              <a:rPr lang="fr-FR" sz="3000" dirty="0" smtClean="0"/>
              <a:t> </a:t>
            </a:r>
            <a:r>
              <a:rPr lang="fr-FR" sz="3000" dirty="0" err="1" smtClean="0"/>
              <a:t>should</a:t>
            </a:r>
            <a:r>
              <a:rPr lang="fr-FR" sz="3000" dirty="0" smtClean="0"/>
              <a:t> </a:t>
            </a:r>
            <a:r>
              <a:rPr lang="fr-FR" sz="3000" dirty="0" err="1" smtClean="0"/>
              <a:t>be</a:t>
            </a:r>
            <a:r>
              <a:rPr lang="fr-FR" sz="3000" dirty="0" smtClean="0"/>
              <a:t> </a:t>
            </a:r>
            <a:r>
              <a:rPr lang="fr-FR" sz="3000" dirty="0" err="1" smtClean="0"/>
              <a:t>integrated</a:t>
            </a:r>
            <a:r>
              <a:rPr lang="fr-FR" sz="3000" dirty="0" smtClean="0"/>
              <a:t> </a:t>
            </a:r>
            <a:r>
              <a:rPr lang="en-US" sz="3000" dirty="0" smtClean="0"/>
              <a:t>into </a:t>
            </a:r>
            <a:r>
              <a:rPr lang="en-US" sz="3000" dirty="0"/>
              <a:t>a single integrated system.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Pre-MIS development training to cope with the associated complexities of MIS. </a:t>
            </a:r>
            <a:endParaRPr lang="en-US" sz="3000" dirty="0"/>
          </a:p>
          <a:p>
            <a:pPr lvl="0" algn="l"/>
            <a:r>
              <a:rPr lang="en-US" sz="3000" b="1" dirty="0" smtClean="0"/>
              <a:t>6.1.1. Dealing with Security </a:t>
            </a:r>
            <a:r>
              <a:rPr lang="en-US" sz="3000" b="1" dirty="0"/>
              <a:t>and ethical </a:t>
            </a:r>
            <a:r>
              <a:rPr lang="en-US" sz="3000" b="1" dirty="0" smtClean="0"/>
              <a:t>Issues</a:t>
            </a:r>
            <a:endParaRPr lang="en-US" sz="3000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Information </a:t>
            </a:r>
            <a:r>
              <a:rPr lang="en-US" sz="3000" dirty="0"/>
              <a:t>system </a:t>
            </a:r>
            <a:r>
              <a:rPr lang="en-US" sz="3000" dirty="0" smtClean="0"/>
              <a:t>should be defended </a:t>
            </a:r>
            <a:r>
              <a:rPr lang="en-US" sz="3000" dirty="0"/>
              <a:t>against </a:t>
            </a:r>
            <a:r>
              <a:rPr lang="en-US" sz="3000" dirty="0" smtClean="0"/>
              <a:t>the following: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Unauthorized access and use</a:t>
            </a:r>
            <a:r>
              <a:rPr lang="en-US" sz="3000" dirty="0"/>
              <a:t>;</a:t>
            </a:r>
            <a:r>
              <a:rPr lang="en-US" sz="3000" dirty="0" smtClean="0"/>
              <a:t>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Disclosure</a:t>
            </a:r>
            <a:r>
              <a:rPr lang="en-US" sz="3000" dirty="0"/>
              <a:t>, </a:t>
            </a:r>
            <a:r>
              <a:rPr lang="en-US" sz="3000" dirty="0" smtClean="0"/>
              <a:t>disruption and modification;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Perusal</a:t>
            </a:r>
            <a:r>
              <a:rPr lang="en-US" sz="3000" dirty="0"/>
              <a:t>, inspection, recording or destruction. </a:t>
            </a:r>
          </a:p>
          <a:p>
            <a:pPr lvl="0" algn="l"/>
            <a:r>
              <a:rPr lang="fr-FR" sz="3000" dirty="0" smtClean="0"/>
              <a:t>  </a:t>
            </a:r>
            <a:endParaRPr lang="en-US" sz="3000" dirty="0"/>
          </a:p>
          <a:p>
            <a:pPr algn="l"/>
            <a:endParaRPr lang="en-US" sz="3000" b="1" dirty="0" smtClean="0"/>
          </a:p>
        </p:txBody>
      </p:sp>
    </p:spTree>
    <p:extLst>
      <p:ext uri="{BB962C8B-B14F-4D97-AF65-F5344CB8AC3E}">
        <p14:creationId xmlns:p14="http://schemas.microsoft.com/office/powerpoint/2010/main" val="365776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>
                <a:latin typeface="+mn-lt"/>
              </a:rPr>
              <a:t>6</a:t>
            </a:r>
            <a:r>
              <a:rPr lang="fr-FR" sz="3600" b="1" dirty="0" smtClean="0">
                <a:latin typeface="+mn-lt"/>
              </a:rPr>
              <a:t>. </a:t>
            </a:r>
            <a:r>
              <a:rPr lang="en-US" sz="3600" b="1" dirty="0" smtClean="0">
                <a:latin typeface="+mn-lt"/>
              </a:rPr>
              <a:t>Preparing an MIS .. 1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b="1" dirty="0"/>
              <a:t>6.1.1. Dealing with Security and ethical </a:t>
            </a:r>
            <a:r>
              <a:rPr lang="en-US" b="1" dirty="0" smtClean="0"/>
              <a:t>Issues</a:t>
            </a:r>
            <a:endParaRPr lang="en-US" dirty="0" smtClean="0"/>
          </a:p>
          <a:p>
            <a:pPr algn="l"/>
            <a:r>
              <a:rPr lang="en-US" dirty="0" smtClean="0"/>
              <a:t>There </a:t>
            </a:r>
            <a:r>
              <a:rPr lang="en-US" dirty="0"/>
              <a:t>are two major aspects of information system security: </a:t>
            </a:r>
            <a:endParaRPr lang="en-US" sz="1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Security </a:t>
            </a:r>
            <a:r>
              <a:rPr lang="en-US" dirty="0"/>
              <a:t>of the </a:t>
            </a:r>
            <a:r>
              <a:rPr lang="en-US" dirty="0" smtClean="0"/>
              <a:t>IT </a:t>
            </a:r>
            <a:r>
              <a:rPr lang="en-US" dirty="0"/>
              <a:t>used </a:t>
            </a:r>
            <a:r>
              <a:rPr lang="en-US" dirty="0" smtClean="0"/>
              <a:t>– preventing cyber-attacks.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Security </a:t>
            </a:r>
            <a:r>
              <a:rPr lang="en-US" dirty="0"/>
              <a:t>of data </a:t>
            </a:r>
            <a:r>
              <a:rPr lang="en-US" dirty="0" smtClean="0"/>
              <a:t>– protecting the data with an </a:t>
            </a:r>
            <a:r>
              <a:rPr lang="en-US" dirty="0"/>
              <a:t>off-site </a:t>
            </a:r>
            <a:r>
              <a:rPr lang="en-US" dirty="0" smtClean="0"/>
              <a:t>backup. </a:t>
            </a:r>
            <a:endParaRPr lang="en-US" sz="1600" dirty="0"/>
          </a:p>
          <a:p>
            <a:pPr lvl="0"/>
            <a:endParaRPr lang="en-US" dirty="0"/>
          </a:p>
          <a:p>
            <a:pPr lvl="0" algn="l"/>
            <a:r>
              <a:rPr lang="en-US" dirty="0" smtClean="0"/>
              <a:t>Guaranteeing information </a:t>
            </a:r>
            <a:r>
              <a:rPr lang="en-US" dirty="0"/>
              <a:t>security has the following key </a:t>
            </a:r>
            <a:r>
              <a:rPr lang="en-US" dirty="0" smtClean="0"/>
              <a:t>aspects: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Preventing unauthorized access to the information.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Ensuring </a:t>
            </a:r>
            <a:r>
              <a:rPr lang="en-US" dirty="0"/>
              <a:t>the accuracy and consistency of data over its entire life-cycle. </a:t>
            </a:r>
            <a:endParaRPr lang="en-US" sz="1600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Ensuring the available of information in </a:t>
            </a:r>
            <a:r>
              <a:rPr lang="en-US" dirty="0"/>
              <a:t>all situations.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Ensuring genuine data</a:t>
            </a:r>
            <a:r>
              <a:rPr lang="en-US" dirty="0"/>
              <a:t>, transactions, </a:t>
            </a:r>
            <a:r>
              <a:rPr lang="en-US" dirty="0" smtClean="0"/>
              <a:t>communications. </a:t>
            </a:r>
            <a:endParaRPr lang="en-US" sz="1600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Incorporation of authentication </a:t>
            </a:r>
            <a:r>
              <a:rPr lang="en-US" dirty="0"/>
              <a:t>features </a:t>
            </a:r>
            <a:r>
              <a:rPr lang="en-US" dirty="0" smtClean="0"/>
              <a:t>for integrity of transactions. </a:t>
            </a:r>
            <a:endParaRPr lang="en-US" sz="1600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Ensuring ‘non-repudiation‘ of transactions.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034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>
                <a:latin typeface="+mn-lt"/>
              </a:rPr>
              <a:t>6</a:t>
            </a:r>
            <a:r>
              <a:rPr lang="fr-FR" sz="3600" b="1" dirty="0" smtClean="0">
                <a:latin typeface="+mn-lt"/>
              </a:rPr>
              <a:t>. </a:t>
            </a:r>
            <a:r>
              <a:rPr lang="en-US" sz="3600" b="1" dirty="0" smtClean="0">
                <a:latin typeface="+mn-lt"/>
              </a:rPr>
              <a:t>Preparing an MIS .. 2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/>
              <a:t>6.2. Prototypes </a:t>
            </a:r>
            <a:r>
              <a:rPr lang="en-US" sz="3200" b="1" dirty="0" err="1" smtClean="0"/>
              <a:t>vs</a:t>
            </a:r>
            <a:r>
              <a:rPr lang="en-US" sz="3200" b="1" dirty="0" smtClean="0"/>
              <a:t> Life cycle Systems</a:t>
            </a:r>
            <a:endParaRPr lang="en-US" sz="3200" dirty="0"/>
          </a:p>
          <a:p>
            <a:pPr algn="l"/>
            <a:r>
              <a:rPr lang="fr-FR" sz="3200" b="1" dirty="0" smtClean="0"/>
              <a:t>Prototypes</a:t>
            </a:r>
            <a:endParaRPr lang="en-US" sz="3200" b="1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3200" dirty="0" smtClean="0"/>
              <a:t>Often new MIS are designed as prototypes </a:t>
            </a:r>
            <a:r>
              <a:rPr lang="en-US" sz="3200" dirty="0"/>
              <a:t>of </a:t>
            </a:r>
            <a:r>
              <a:rPr lang="en-US" sz="3200" dirty="0" smtClean="0"/>
              <a:t>existing one.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3200" dirty="0" smtClean="0"/>
              <a:t>The </a:t>
            </a:r>
            <a:r>
              <a:rPr lang="en-US" sz="3200" dirty="0"/>
              <a:t>designer </a:t>
            </a:r>
            <a:r>
              <a:rPr lang="en-US" sz="3200" dirty="0" smtClean="0"/>
              <a:t>can merely improve upon an existing one.</a:t>
            </a:r>
            <a:r>
              <a:rPr lang="en-US" sz="3200" dirty="0"/>
              <a:t> </a:t>
            </a:r>
            <a:endParaRPr lang="en-US" sz="3200" dirty="0" smtClean="0"/>
          </a:p>
          <a:p>
            <a:pPr algn="l"/>
            <a:r>
              <a:rPr lang="en-US" sz="3200" b="1" i="1" dirty="0" smtClean="0"/>
              <a:t>Life </a:t>
            </a:r>
            <a:r>
              <a:rPr lang="en-US" sz="3200" b="1" i="1" dirty="0"/>
              <a:t>Cycle </a:t>
            </a:r>
            <a:endParaRPr lang="en-US" sz="3200" i="1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Many </a:t>
            </a:r>
            <a:r>
              <a:rPr lang="en-US" sz="3200" dirty="0" smtClean="0"/>
              <a:t>MIS have clear starting </a:t>
            </a:r>
            <a:r>
              <a:rPr lang="en-US" sz="3200" dirty="0"/>
              <a:t>and ending </a:t>
            </a:r>
            <a:r>
              <a:rPr lang="en-US" sz="3200" dirty="0" smtClean="0"/>
              <a:t>steps.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200" dirty="0"/>
              <a:t>T</a:t>
            </a:r>
            <a:r>
              <a:rPr lang="en-US" sz="3200" dirty="0" smtClean="0"/>
              <a:t>he </a:t>
            </a:r>
            <a:r>
              <a:rPr lang="en-US" sz="3200" dirty="0"/>
              <a:t>input, resources, contents and </a:t>
            </a:r>
            <a:r>
              <a:rPr lang="en-US" sz="3200" dirty="0" smtClean="0"/>
              <a:t>formats are specified.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Such </a:t>
            </a:r>
            <a:r>
              <a:rPr lang="en-US" sz="3200" dirty="0"/>
              <a:t>systems can be developed in a systematic </a:t>
            </a:r>
            <a:r>
              <a:rPr lang="en-US" sz="3200" dirty="0" smtClean="0"/>
              <a:t>manner.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E.g., accounting systems, </a:t>
            </a:r>
            <a:r>
              <a:rPr lang="en-US" sz="3200" dirty="0"/>
              <a:t>payroll etc… </a:t>
            </a:r>
          </a:p>
          <a:p>
            <a:pPr algn="l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9715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>
                <a:latin typeface="+mn-lt"/>
              </a:rPr>
              <a:t>6</a:t>
            </a:r>
            <a:r>
              <a:rPr lang="fr-FR" sz="3600" b="1" dirty="0" smtClean="0">
                <a:latin typeface="+mn-lt"/>
              </a:rPr>
              <a:t>. </a:t>
            </a:r>
            <a:r>
              <a:rPr lang="en-US" sz="3600" b="1" dirty="0" smtClean="0">
                <a:latin typeface="+mn-lt"/>
              </a:rPr>
              <a:t>Preparing an MIS .. 3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/>
              <a:t>6.2. Prototypes </a:t>
            </a:r>
            <a:r>
              <a:rPr lang="en-US" sz="3200" b="1" dirty="0" err="1" smtClean="0"/>
              <a:t>vs</a:t>
            </a:r>
            <a:r>
              <a:rPr lang="en-US" sz="3200" b="1" dirty="0" smtClean="0"/>
              <a:t> Life Cycle Systems</a:t>
            </a:r>
            <a:endParaRPr lang="en-US" sz="32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292967"/>
              </p:ext>
            </p:extLst>
          </p:nvPr>
        </p:nvGraphicFramePr>
        <p:xfrm>
          <a:off x="161364" y="1317810"/>
          <a:ext cx="11846858" cy="4755779"/>
        </p:xfrm>
        <a:graphic>
          <a:graphicData uri="http://schemas.openxmlformats.org/drawingml/2006/table">
            <a:tbl>
              <a:tblPr firstRow="1" firstCol="1" bandRow="1"/>
              <a:tblGrid>
                <a:gridCol w="731717"/>
                <a:gridCol w="5030560"/>
                <a:gridCol w="6084581"/>
              </a:tblGrid>
              <a:tr h="470649">
                <a:tc>
                  <a:txBody>
                    <a:bodyPr/>
                    <a:lstStyle/>
                    <a:p>
                      <a:pPr marL="0" marR="89535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"/>
                        </a:spcAft>
                      </a:pPr>
                      <a:r>
                        <a:rPr lang="en-US" sz="2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S/N</a:t>
                      </a:r>
                      <a:endParaRPr lang="en-US" sz="2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89535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Prototype Approach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89535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Life Cycle approach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070">
                <a:tc>
                  <a:txBody>
                    <a:bodyPr/>
                    <a:lstStyle/>
                    <a:p>
                      <a:pPr marL="0" marR="89535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89535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Open system 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with certainty information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89535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Closed system 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with 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certainty 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of information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047">
                <a:tc>
                  <a:txBody>
                    <a:bodyPr/>
                    <a:lstStyle/>
                    <a:p>
                      <a:pPr marL="0" marR="89535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89535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Uncertainty breeds instability. 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89535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The system design is stable due to certainty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85">
                <a:tc>
                  <a:txBody>
                    <a:bodyPr/>
                    <a:lstStyle/>
                    <a:p>
                      <a:pPr marL="0" marR="89535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89535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Designer uses incomplete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information.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89535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Designer often has the needed information.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7629">
                <a:tc>
                  <a:txBody>
                    <a:bodyPr/>
                    <a:lstStyle/>
                    <a:p>
                      <a:pPr marL="0" marR="89535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89535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Some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experimentation is necessary.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89535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Experimentation may not be necessary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054">
                <a:tc>
                  <a:txBody>
                    <a:bodyPr/>
                    <a:lstStyle/>
                    <a:p>
                      <a:pPr marL="0" marR="89535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89535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Information needs 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not pre-determined 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89535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Information needs 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determined.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7530">
                <a:tc>
                  <a:txBody>
                    <a:bodyPr/>
                    <a:lstStyle/>
                    <a:p>
                      <a:pPr marL="0" marR="89535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89535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It is Custom oriented system.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89535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Governed </a:t>
                      </a: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by principles and practice.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482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>7.MANAGEMENT DECISION MAKING 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Business decisions aim to achieve the objective </a:t>
            </a:r>
            <a:r>
              <a:rPr lang="en-US" sz="3000" dirty="0"/>
              <a:t>in the given environment.  </a:t>
            </a:r>
            <a:endParaRPr lang="en-US" sz="3000" dirty="0" smtClean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It has to selected consciously from an </a:t>
            </a:r>
            <a:r>
              <a:rPr lang="en-US" sz="3000" dirty="0"/>
              <a:t>array of </a:t>
            </a:r>
            <a:r>
              <a:rPr lang="en-US" sz="3000" dirty="0" smtClean="0"/>
              <a:t>options.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Generally </a:t>
            </a:r>
            <a:r>
              <a:rPr lang="en-US" sz="3000" dirty="0"/>
              <a:t>business decisions </a:t>
            </a:r>
            <a:r>
              <a:rPr lang="en-US" sz="3000" dirty="0" smtClean="0"/>
              <a:t>should be: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Chronological </a:t>
            </a:r>
            <a:r>
              <a:rPr lang="en-US" sz="3000" dirty="0"/>
              <a:t>– </a:t>
            </a:r>
            <a:r>
              <a:rPr lang="en-US" sz="3000" dirty="0" smtClean="0"/>
              <a:t>taken </a:t>
            </a:r>
            <a:r>
              <a:rPr lang="en-US" sz="3000" dirty="0"/>
              <a:t>into account the </a:t>
            </a:r>
            <a:r>
              <a:rPr lang="en-US" sz="3000" dirty="0" smtClean="0"/>
              <a:t>past.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Situation </a:t>
            </a:r>
            <a:r>
              <a:rPr lang="en-US" sz="3000" dirty="0"/>
              <a:t>specific – </a:t>
            </a:r>
            <a:r>
              <a:rPr lang="en-US" sz="3000" dirty="0" smtClean="0"/>
              <a:t>address </a:t>
            </a:r>
            <a:r>
              <a:rPr lang="en-US" sz="3000" dirty="0"/>
              <a:t>specified situations.  </a:t>
            </a:r>
            <a:endParaRPr lang="en-US" sz="3000" dirty="0" smtClean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Personal </a:t>
            </a:r>
            <a:r>
              <a:rPr lang="en-US" sz="3000" dirty="0"/>
              <a:t>values reflective – </a:t>
            </a:r>
            <a:r>
              <a:rPr lang="en-US" sz="3000" dirty="0" smtClean="0"/>
              <a:t>reflect </a:t>
            </a:r>
            <a:r>
              <a:rPr lang="en-US" sz="3000" dirty="0"/>
              <a:t>personal values of the decision maker. </a:t>
            </a:r>
            <a:endParaRPr lang="en-US" sz="3000" dirty="0" smtClean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Risk </a:t>
            </a:r>
            <a:r>
              <a:rPr lang="en-US" sz="3000" dirty="0"/>
              <a:t>and trade off consideration – </a:t>
            </a:r>
            <a:r>
              <a:rPr lang="en-US" sz="3000" dirty="0" smtClean="0"/>
              <a:t> take into account </a:t>
            </a:r>
            <a:r>
              <a:rPr lang="en-US" sz="3000" dirty="0"/>
              <a:t>possible risks. </a:t>
            </a:r>
            <a:endParaRPr lang="en-US" sz="3000" dirty="0" smtClean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Sensitive to prevailing conditions - fit the institutional </a:t>
            </a:r>
            <a:r>
              <a:rPr lang="en-US" sz="3000" dirty="0"/>
              <a:t>setting and business environment.   </a:t>
            </a:r>
            <a:endParaRPr lang="en-US" sz="30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000" dirty="0"/>
              <a:t>S</a:t>
            </a:r>
            <a:r>
              <a:rPr lang="en-US" sz="3000" dirty="0" smtClean="0"/>
              <a:t>ound decision </a:t>
            </a:r>
            <a:r>
              <a:rPr lang="en-US" sz="3000" dirty="0"/>
              <a:t>making </a:t>
            </a:r>
            <a:r>
              <a:rPr lang="en-US" sz="3000" dirty="0" smtClean="0"/>
              <a:t>requires </a:t>
            </a:r>
            <a:r>
              <a:rPr lang="en-US" sz="3000" dirty="0"/>
              <a:t>creativity, ingenuity, and foresight. </a:t>
            </a:r>
          </a:p>
          <a:p>
            <a:r>
              <a:rPr lang="en-US" sz="3000" dirty="0"/>
              <a:t> </a:t>
            </a:r>
          </a:p>
          <a:p>
            <a:r>
              <a:rPr lang="en-US" sz="3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17656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+mn-lt"/>
              </a:rPr>
              <a:t>1. </a:t>
            </a:r>
            <a:r>
              <a:rPr lang="en-US" sz="3600" b="1" dirty="0">
                <a:latin typeface="+mn-lt"/>
              </a:rPr>
              <a:t>Meaning</a:t>
            </a:r>
            <a:r>
              <a:rPr lang="fr-FR" sz="3600" b="1" dirty="0">
                <a:latin typeface="+mn-lt"/>
              </a:rPr>
              <a:t> of MIS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smtClean="0"/>
              <a:t>.</a:t>
            </a:r>
            <a:r>
              <a:rPr lang="en-US" sz="3600" b="1" dirty="0" smtClean="0">
                <a:latin typeface="+mn-lt"/>
              </a:rPr>
              <a:t>.4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/>
              <a:t>1.5. The Knowledge Organization </a:t>
            </a:r>
            <a:endParaRPr lang="en-US" sz="32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Organizational structures changing rapidly.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From </a:t>
            </a:r>
            <a:r>
              <a:rPr lang="en-US" sz="2800" dirty="0"/>
              <a:t>hierarchical to flattened </a:t>
            </a:r>
            <a:r>
              <a:rPr lang="en-US" sz="2800" dirty="0" smtClean="0"/>
              <a:t>structures.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From </a:t>
            </a:r>
            <a:r>
              <a:rPr lang="en-US" sz="2800" dirty="0"/>
              <a:t>centralized to decentralized </a:t>
            </a:r>
            <a:r>
              <a:rPr lang="en-US" sz="2800" dirty="0" smtClean="0"/>
              <a:t>management.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From </a:t>
            </a:r>
            <a:r>
              <a:rPr lang="en-US" sz="2800" dirty="0"/>
              <a:t>rigid to flexible arrangements</a:t>
            </a:r>
            <a:r>
              <a:rPr lang="en-US" sz="2800" dirty="0" smtClean="0"/>
              <a:t>.</a:t>
            </a:r>
            <a:endParaRPr lang="en-US" sz="2800" dirty="0"/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Intra and inter firm</a:t>
            </a:r>
            <a:r>
              <a:rPr lang="fr-FR" sz="3200" dirty="0" smtClean="0"/>
              <a:t> businesses </a:t>
            </a:r>
            <a:r>
              <a:rPr lang="en-US" sz="3200" dirty="0" smtClean="0"/>
              <a:t>easier</a:t>
            </a:r>
            <a:r>
              <a:rPr lang="fr-FR" sz="3200" dirty="0" smtClean="0"/>
              <a:t>. </a:t>
            </a:r>
            <a:endParaRPr lang="en-US" sz="3200" dirty="0"/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Location and size no </a:t>
            </a:r>
            <a:r>
              <a:rPr lang="en-US" sz="3200" dirty="0"/>
              <a:t>longer </a:t>
            </a:r>
            <a:r>
              <a:rPr lang="en-US" sz="3200" dirty="0" smtClean="0"/>
              <a:t>matters.</a:t>
            </a:r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Costumer preferences is venerated.</a:t>
            </a:r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Organizations</a:t>
            </a:r>
            <a:r>
              <a:rPr lang="fr-FR" sz="3200" dirty="0" smtClean="0"/>
              <a:t> and the managers continue </a:t>
            </a:r>
            <a:r>
              <a:rPr lang="en-US" sz="3200" dirty="0" smtClean="0"/>
              <a:t>learning</a:t>
            </a:r>
            <a:r>
              <a:rPr lang="fr-FR" sz="3200" dirty="0" smtClean="0"/>
              <a:t>.</a:t>
            </a:r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Competencies</a:t>
            </a:r>
            <a:r>
              <a:rPr lang="fr-FR" sz="3200" dirty="0" smtClean="0"/>
              <a:t> </a:t>
            </a:r>
            <a:r>
              <a:rPr lang="en-US" sz="3200" dirty="0" smtClean="0"/>
              <a:t>increasingly</a:t>
            </a:r>
            <a:r>
              <a:rPr lang="fr-FR" sz="3200" dirty="0" smtClean="0"/>
              <a:t> important.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200" dirty="0"/>
              <a:t>F</a:t>
            </a:r>
            <a:r>
              <a:rPr lang="en-US" sz="3200" dirty="0" smtClean="0"/>
              <a:t>low </a:t>
            </a:r>
            <a:r>
              <a:rPr lang="en-US" sz="3200" dirty="0"/>
              <a:t>of information to all stakeholders is important.</a:t>
            </a:r>
          </a:p>
          <a:p>
            <a:pPr lvl="0" algn="l"/>
            <a:r>
              <a:rPr lang="fr-FR" sz="3200" dirty="0" smtClean="0"/>
              <a:t> </a:t>
            </a:r>
            <a:endParaRPr lang="en-US" sz="3200" dirty="0"/>
          </a:p>
          <a:p>
            <a:r>
              <a:rPr lang="en-US" sz="3200" dirty="0"/>
              <a:t> </a:t>
            </a:r>
          </a:p>
          <a:p>
            <a:pPr algn="just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1159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53787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>7.Management </a:t>
            </a:r>
            <a:r>
              <a:rPr lang="en-US" sz="3600" b="1" dirty="0" smtClean="0">
                <a:latin typeface="+mn-lt"/>
              </a:rPr>
              <a:t>Decision Making … 1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3200" dirty="0"/>
              <a:t> </a:t>
            </a:r>
            <a:r>
              <a:rPr lang="en-US" sz="3200" b="1" dirty="0" smtClean="0"/>
              <a:t>7.1. Rational </a:t>
            </a:r>
            <a:r>
              <a:rPr lang="en-US" sz="3200" b="1" dirty="0"/>
              <a:t>Decision </a:t>
            </a:r>
            <a:r>
              <a:rPr lang="en-US" sz="3200" b="1" dirty="0" smtClean="0"/>
              <a:t>making</a:t>
            </a:r>
            <a:endParaRPr lang="en-US" sz="32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A </a:t>
            </a:r>
            <a:r>
              <a:rPr lang="en-US" sz="3200" dirty="0"/>
              <a:t>rational decision </a:t>
            </a:r>
            <a:r>
              <a:rPr lang="en-US" sz="3200" dirty="0" smtClean="0"/>
              <a:t>seeks to achieve the desired goal </a:t>
            </a:r>
            <a:r>
              <a:rPr lang="en-US" sz="3200" dirty="0"/>
              <a:t>productively</a:t>
            </a:r>
            <a:r>
              <a:rPr lang="en-US" sz="3200" dirty="0" smtClean="0"/>
              <a:t>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3200" dirty="0" err="1" smtClean="0"/>
              <a:t>E.g</a:t>
            </a:r>
            <a:r>
              <a:rPr lang="fr-FR" sz="3200" dirty="0" smtClean="0"/>
              <a:t>., </a:t>
            </a:r>
            <a:r>
              <a:rPr lang="en-US" sz="3200" dirty="0" smtClean="0"/>
              <a:t>seek</a:t>
            </a:r>
            <a:r>
              <a:rPr lang="fr-FR" sz="3200" dirty="0" smtClean="0"/>
              <a:t> to </a:t>
            </a:r>
            <a:r>
              <a:rPr lang="en-US" sz="3200" dirty="0" smtClean="0"/>
              <a:t>employed</a:t>
            </a:r>
            <a:r>
              <a:rPr lang="fr-FR" sz="3200" dirty="0" smtClean="0"/>
              <a:t> </a:t>
            </a:r>
            <a:r>
              <a:rPr lang="en-US" sz="3200" dirty="0" smtClean="0"/>
              <a:t>after</a:t>
            </a:r>
            <a:r>
              <a:rPr lang="fr-FR" sz="3200" dirty="0" smtClean="0"/>
              <a:t> graduation</a:t>
            </a:r>
            <a:endParaRPr lang="en-US" sz="3200" dirty="0"/>
          </a:p>
          <a:p>
            <a:pPr algn="l"/>
            <a:r>
              <a:rPr lang="en-US" sz="3200" b="1" dirty="0" smtClean="0"/>
              <a:t>7.1.1. Types </a:t>
            </a:r>
            <a:r>
              <a:rPr lang="en-US" sz="3200" b="1" dirty="0"/>
              <a:t>of </a:t>
            </a:r>
            <a:r>
              <a:rPr lang="en-US" sz="3200" b="1" dirty="0" smtClean="0"/>
              <a:t>rationality</a:t>
            </a:r>
            <a:endParaRPr lang="en-US" sz="32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Objective </a:t>
            </a:r>
            <a:r>
              <a:rPr lang="en-US" sz="3200" dirty="0"/>
              <a:t>rationality – maximizing the value of the objective. </a:t>
            </a:r>
            <a:endParaRPr lang="en-US" sz="32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Subjective </a:t>
            </a:r>
            <a:r>
              <a:rPr lang="en-US" sz="3200" dirty="0"/>
              <a:t>rationality – maximizing the value of what is strongly perceived. </a:t>
            </a:r>
            <a:endParaRPr lang="en-US" sz="32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Conscious </a:t>
            </a:r>
            <a:r>
              <a:rPr lang="en-US" sz="3200" dirty="0"/>
              <a:t>rationality – maximizing what the decision maker is conscious of. </a:t>
            </a:r>
            <a:endParaRPr lang="en-US" sz="32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Organizational </a:t>
            </a:r>
            <a:r>
              <a:rPr lang="en-US" sz="3200" dirty="0"/>
              <a:t>rationality – maximizing organizational values. </a:t>
            </a:r>
            <a:endParaRPr lang="en-US" sz="32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Personal </a:t>
            </a:r>
            <a:r>
              <a:rPr lang="en-US" sz="3200" dirty="0"/>
              <a:t>rationality – maximizing personal goals.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4696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>7.Management </a:t>
            </a:r>
            <a:r>
              <a:rPr lang="en-US" sz="3600" b="1" dirty="0" smtClean="0">
                <a:latin typeface="+mn-lt"/>
              </a:rPr>
              <a:t>Decision Making … 2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/>
              <a:t>7.2. Challenges of rational decision-making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800" dirty="0" smtClean="0"/>
              <a:t>Problem identification – determining the main problem.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800" dirty="0" smtClean="0"/>
              <a:t>Insufficient knowledge – it is difficult to have complete information.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800" dirty="0" smtClean="0"/>
              <a:t>Spontaneity - most decisions may be taken based on impulse and not by reasoning.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800" dirty="0" smtClean="0"/>
              <a:t>Broad inclusion – others may not share the rational decision. </a:t>
            </a:r>
          </a:p>
          <a:p>
            <a:pPr algn="l"/>
            <a:r>
              <a:rPr lang="en-US" sz="2800" b="1" dirty="0" smtClean="0"/>
              <a:t>7.3. The </a:t>
            </a:r>
            <a:r>
              <a:rPr lang="en-US" sz="2800" b="1" dirty="0"/>
              <a:t>decision making </a:t>
            </a:r>
            <a:r>
              <a:rPr lang="en-US" sz="2800" b="1" dirty="0" smtClean="0"/>
              <a:t>process</a:t>
            </a:r>
            <a:endParaRPr lang="en-US" sz="28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800" dirty="0" smtClean="0"/>
              <a:t>Step </a:t>
            </a:r>
            <a:r>
              <a:rPr lang="en-US" sz="2800" dirty="0"/>
              <a:t>1: Identify the problem - diagnose </a:t>
            </a:r>
            <a:r>
              <a:rPr lang="en-US" sz="2800" dirty="0" smtClean="0"/>
              <a:t>the problem and the </a:t>
            </a:r>
            <a:r>
              <a:rPr lang="en-US" sz="2800" dirty="0"/>
              <a:t>possibilities. </a:t>
            </a:r>
            <a:endParaRPr lang="en-US" sz="2800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800" dirty="0" smtClean="0"/>
              <a:t>Step </a:t>
            </a:r>
            <a:r>
              <a:rPr lang="en-US" sz="2800" dirty="0"/>
              <a:t>2: Analyze the problem – situate the problem by scope, context and impact. </a:t>
            </a:r>
            <a:endParaRPr lang="en-US" sz="2800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800" dirty="0" smtClean="0"/>
              <a:t>Step </a:t>
            </a:r>
            <a:r>
              <a:rPr lang="en-US" sz="2800" dirty="0"/>
              <a:t>3: Collecting relevant data – </a:t>
            </a:r>
            <a:r>
              <a:rPr lang="en-US" sz="2800" dirty="0" smtClean="0"/>
              <a:t>identify causal factors, Intelligence gathering.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800" dirty="0"/>
              <a:t>Step 4: Determine alternative solution </a:t>
            </a:r>
            <a:r>
              <a:rPr lang="en-US" sz="2800" dirty="0" smtClean="0"/>
              <a:t>– identify other possibilities.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800" dirty="0"/>
              <a:t>Step 5: </a:t>
            </a:r>
            <a:r>
              <a:rPr lang="en-US" sz="2800" dirty="0" smtClean="0"/>
              <a:t>Select </a:t>
            </a:r>
            <a:r>
              <a:rPr lang="en-US" sz="2800" dirty="0"/>
              <a:t>the best solution – </a:t>
            </a:r>
            <a:r>
              <a:rPr lang="en-US" sz="2800" dirty="0" smtClean="0"/>
              <a:t>decide on the appropriate option.</a:t>
            </a:r>
            <a:endParaRPr lang="en-US" sz="28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31628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>7.Management </a:t>
            </a:r>
            <a:r>
              <a:rPr lang="en-US" sz="3600" b="1" dirty="0" smtClean="0">
                <a:latin typeface="+mn-lt"/>
              </a:rPr>
              <a:t>Decision Making … 3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/>
              <a:t>7.3. The </a:t>
            </a:r>
            <a:r>
              <a:rPr lang="en-US" sz="2800" b="1" dirty="0"/>
              <a:t>decision making </a:t>
            </a:r>
            <a:r>
              <a:rPr lang="en-US" sz="2800" b="1" dirty="0" smtClean="0"/>
              <a:t>process</a:t>
            </a:r>
            <a:endParaRPr lang="en-US" sz="28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800" dirty="0" smtClean="0"/>
              <a:t>Step </a:t>
            </a:r>
            <a:r>
              <a:rPr lang="en-US" sz="2800" dirty="0"/>
              <a:t>6: Convert decisions into actions – develop </a:t>
            </a:r>
            <a:r>
              <a:rPr lang="en-US" sz="2800" dirty="0" smtClean="0"/>
              <a:t>and implement action plans.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800" dirty="0" smtClean="0"/>
              <a:t>Step </a:t>
            </a:r>
            <a:r>
              <a:rPr lang="en-US" sz="2800" dirty="0"/>
              <a:t>7: Ensure feedback – </a:t>
            </a:r>
            <a:r>
              <a:rPr lang="en-US" sz="2800" dirty="0" smtClean="0"/>
              <a:t>measure performance with indicators.  </a:t>
            </a:r>
            <a:endParaRPr lang="en-US" sz="2800" dirty="0"/>
          </a:p>
          <a:p>
            <a:pPr algn="l"/>
            <a:r>
              <a:rPr lang="en-US" sz="2800" b="1" dirty="0" smtClean="0"/>
              <a:t>7.4. Decision-Making systems</a:t>
            </a:r>
            <a:endParaRPr lang="en-US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Two possible systems </a:t>
            </a:r>
            <a:r>
              <a:rPr lang="en-US" sz="2800" dirty="0"/>
              <a:t>of decision making </a:t>
            </a:r>
            <a:r>
              <a:rPr lang="en-US" sz="2800" dirty="0" smtClean="0"/>
              <a:t>– </a:t>
            </a:r>
            <a:r>
              <a:rPr lang="en-US" sz="2800" dirty="0"/>
              <a:t>closed </a:t>
            </a:r>
            <a:r>
              <a:rPr lang="en-US" sz="2800" dirty="0" smtClean="0"/>
              <a:t>and open systems.</a:t>
            </a:r>
            <a:endParaRPr lang="en-US" sz="2800" dirty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Closed </a:t>
            </a:r>
            <a:r>
              <a:rPr lang="en-US" sz="2800" dirty="0"/>
              <a:t>decision making – manager has a ready model </a:t>
            </a:r>
            <a:r>
              <a:rPr lang="en-US" sz="2800" dirty="0" smtClean="0"/>
              <a:t>for decision making. </a:t>
            </a:r>
            <a:endParaRPr lang="en-US" sz="2800" dirty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Open </a:t>
            </a:r>
            <a:r>
              <a:rPr lang="en-US" sz="2800" dirty="0"/>
              <a:t>decision making – manager </a:t>
            </a:r>
            <a:r>
              <a:rPr lang="en-US" sz="2800" dirty="0" smtClean="0"/>
              <a:t>has to decide on a model.</a:t>
            </a:r>
          </a:p>
          <a:p>
            <a:pPr algn="l"/>
            <a:r>
              <a:rPr lang="en-US" sz="2800" b="1" dirty="0" smtClean="0"/>
              <a:t>7.5. The </a:t>
            </a:r>
            <a:r>
              <a:rPr lang="en-US" sz="2800" b="1" dirty="0"/>
              <a:t>Law of requisite </a:t>
            </a:r>
            <a:r>
              <a:rPr lang="en-US" sz="2800" b="1" dirty="0" smtClean="0"/>
              <a:t>variety</a:t>
            </a:r>
            <a:endParaRPr lang="en-US" sz="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For </a:t>
            </a:r>
            <a:r>
              <a:rPr lang="en-US" sz="2800" dirty="0"/>
              <a:t>efficient programed decision making, the manager has to provide: </a:t>
            </a:r>
            <a:endParaRPr lang="en-US" sz="2800" dirty="0" smtClean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possible decision alternatives and choices in each state. </a:t>
            </a:r>
            <a:endParaRPr lang="en-US" sz="2800" dirty="0" smtClean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decision rules to justify the selected </a:t>
            </a:r>
            <a:r>
              <a:rPr lang="en-US" sz="2800" dirty="0" smtClean="0"/>
              <a:t>option.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process by which the decision choice was reached.  </a:t>
            </a:r>
          </a:p>
          <a:p>
            <a:r>
              <a:rPr lang="en-US" sz="2800" dirty="0"/>
              <a:t> </a:t>
            </a:r>
          </a:p>
          <a:p>
            <a:pPr algn="l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1165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>7.Management </a:t>
            </a:r>
            <a:r>
              <a:rPr lang="en-US" sz="3600" b="1" dirty="0" smtClean="0">
                <a:latin typeface="+mn-lt"/>
              </a:rPr>
              <a:t>Decision Making … 4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/>
              <a:t>7.6. Methods </a:t>
            </a:r>
            <a:r>
              <a:rPr lang="en-US" sz="2800" b="1" dirty="0"/>
              <a:t>of decision </a:t>
            </a:r>
            <a:r>
              <a:rPr lang="en-US" sz="2800" b="1" dirty="0" smtClean="0"/>
              <a:t>making</a:t>
            </a:r>
            <a:endParaRPr lang="en-US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S</a:t>
            </a:r>
            <a:r>
              <a:rPr lang="en-US" sz="2800" dirty="0" smtClean="0"/>
              <a:t>earch </a:t>
            </a:r>
            <a:r>
              <a:rPr lang="en-US" sz="2800" dirty="0"/>
              <a:t>processes to </a:t>
            </a:r>
            <a:r>
              <a:rPr lang="en-US" sz="2800" dirty="0" smtClean="0"/>
              <a:t>take decisions that satisfy set goals</a:t>
            </a:r>
            <a:r>
              <a:rPr lang="en-US" sz="2800" dirty="0"/>
              <a:t>.  </a:t>
            </a:r>
          </a:p>
          <a:p>
            <a:pPr algn="l"/>
            <a:r>
              <a:rPr lang="en-US" sz="2800" b="1" dirty="0" smtClean="0"/>
              <a:t>7.6.1.</a:t>
            </a:r>
            <a:r>
              <a:rPr lang="en-US" b="1" dirty="0" smtClean="0"/>
              <a:t>Optimization </a:t>
            </a:r>
            <a:r>
              <a:rPr lang="en-US" b="1" dirty="0"/>
              <a:t>techniques </a:t>
            </a:r>
            <a:endParaRPr lang="en-US" b="1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Generally these optimize goals subject to constraints.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Examples</a:t>
            </a:r>
            <a:r>
              <a:rPr lang="fr-FR" sz="2800" dirty="0" smtClean="0"/>
              <a:t> are </a:t>
            </a:r>
            <a:r>
              <a:rPr lang="en-US" sz="2800" dirty="0" smtClean="0"/>
              <a:t>operations research, programming</a:t>
            </a:r>
            <a:r>
              <a:rPr lang="en-US" sz="2800" dirty="0"/>
              <a:t>, inventory models, </a:t>
            </a:r>
            <a:r>
              <a:rPr lang="en-US" sz="2800" dirty="0" smtClean="0"/>
              <a:t>etc.</a:t>
            </a:r>
          </a:p>
          <a:p>
            <a:pPr algn="l"/>
            <a:r>
              <a:rPr lang="en-US" sz="2800" b="1" dirty="0" smtClean="0"/>
              <a:t>7.6.2. Decision </a:t>
            </a:r>
            <a:r>
              <a:rPr lang="en-US" sz="2800" b="1" dirty="0"/>
              <a:t>tree </a:t>
            </a:r>
            <a:r>
              <a:rPr lang="en-US" sz="2800" b="1" dirty="0" smtClean="0"/>
              <a:t>analysis</a:t>
            </a:r>
            <a:endParaRPr lang="en-US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Used </a:t>
            </a:r>
            <a:r>
              <a:rPr lang="en-US" sz="2800" dirty="0"/>
              <a:t>in selecting a set of sequence decisions pictorially. </a:t>
            </a:r>
            <a:endParaRPr lang="en-US" sz="28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Decisions </a:t>
            </a:r>
            <a:r>
              <a:rPr lang="en-US" sz="2800" dirty="0"/>
              <a:t>points are represented by square </a:t>
            </a:r>
            <a:r>
              <a:rPr lang="en-US" sz="2800" dirty="0" smtClean="0"/>
              <a:t>node;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And, outcomes are represented by </a:t>
            </a:r>
            <a:r>
              <a:rPr lang="en-US" sz="2800" dirty="0"/>
              <a:t>solid or hollow circle. </a:t>
            </a:r>
            <a:endParaRPr lang="en-US" sz="28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Decision </a:t>
            </a:r>
            <a:r>
              <a:rPr lang="en-US" sz="2800" dirty="0"/>
              <a:t>nodes </a:t>
            </a:r>
            <a:r>
              <a:rPr lang="en-US" sz="2800" dirty="0" smtClean="0"/>
              <a:t>are where a </a:t>
            </a:r>
            <a:r>
              <a:rPr lang="en-US" sz="2800" dirty="0"/>
              <a:t>choice exists between the </a:t>
            </a:r>
            <a:r>
              <a:rPr lang="en-US" sz="2800" dirty="0" smtClean="0"/>
              <a:t>alternatives.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Managerial </a:t>
            </a:r>
            <a:r>
              <a:rPr lang="en-US" sz="2800" dirty="0"/>
              <a:t>decision </a:t>
            </a:r>
            <a:r>
              <a:rPr lang="en-US" sz="2800" dirty="0" smtClean="0"/>
              <a:t>are based </a:t>
            </a:r>
            <a:r>
              <a:rPr lang="en-US" sz="2800" dirty="0"/>
              <a:t>on </a:t>
            </a:r>
            <a:r>
              <a:rPr lang="en-US" sz="2800" dirty="0" smtClean="0"/>
              <a:t>the </a:t>
            </a:r>
            <a:r>
              <a:rPr lang="en-US" sz="2800" dirty="0"/>
              <a:t>calculations of returns expected.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67640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>7.Management </a:t>
            </a:r>
            <a:r>
              <a:rPr lang="en-US" sz="3600" b="1" dirty="0" smtClean="0">
                <a:latin typeface="+mn-lt"/>
              </a:rPr>
              <a:t>Decision Making … 5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/>
              <a:t>7.6.2. Decision </a:t>
            </a:r>
            <a:r>
              <a:rPr lang="en-US" sz="2800" b="1" dirty="0"/>
              <a:t>tree </a:t>
            </a:r>
            <a:r>
              <a:rPr lang="en-US" sz="2800" b="1" dirty="0" smtClean="0"/>
              <a:t>analysis</a:t>
            </a:r>
            <a:endParaRPr lang="en-US" sz="28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O</a:t>
            </a:r>
            <a:r>
              <a:rPr lang="en-US" sz="2800" dirty="0" smtClean="0"/>
              <a:t>utcome nodes where the events depend on some probability.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Decision trees are evaluated from right to left;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Working back from the later decisions to the first. </a:t>
            </a:r>
          </a:p>
          <a:p>
            <a:pPr lvl="0" algn="l"/>
            <a:r>
              <a:rPr lang="en-US" sz="2800" b="1" dirty="0" smtClean="0"/>
              <a:t>7.7.Organizational </a:t>
            </a:r>
            <a:r>
              <a:rPr lang="en-US" sz="2800" b="1" dirty="0"/>
              <a:t>decision </a:t>
            </a:r>
            <a:r>
              <a:rPr lang="en-US" sz="2800" b="1" dirty="0" smtClean="0"/>
              <a:t>making</a:t>
            </a:r>
            <a:endParaRPr lang="en-US" sz="28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I</a:t>
            </a:r>
            <a:r>
              <a:rPr lang="en-US" sz="2800" dirty="0" smtClean="0"/>
              <a:t>ndividuals influence </a:t>
            </a:r>
            <a:r>
              <a:rPr lang="en-US" sz="2800" dirty="0"/>
              <a:t>the </a:t>
            </a:r>
            <a:r>
              <a:rPr lang="en-US" sz="2800" dirty="0" smtClean="0"/>
              <a:t>management process differently.</a:t>
            </a:r>
            <a:endParaRPr lang="en-US" sz="28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Managing conflicts is important in organizational decision making. </a:t>
            </a:r>
          </a:p>
          <a:p>
            <a:pPr lvl="0" algn="l"/>
            <a:r>
              <a:rPr lang="en-US" sz="2800" b="1" dirty="0" smtClean="0"/>
              <a:t>7.7.1. Dealing </a:t>
            </a:r>
            <a:r>
              <a:rPr lang="en-US" sz="2800" b="1" dirty="0"/>
              <a:t>with </a:t>
            </a:r>
            <a:r>
              <a:rPr lang="en-US" sz="2800" b="1" dirty="0" smtClean="0"/>
              <a:t>uncertainty</a:t>
            </a:r>
            <a:endParaRPr lang="en-US" sz="28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decision with </a:t>
            </a:r>
            <a:r>
              <a:rPr lang="en-US" sz="2800" dirty="0" smtClean="0"/>
              <a:t>highest </a:t>
            </a:r>
            <a:r>
              <a:rPr lang="en-US" sz="2800" dirty="0"/>
              <a:t>probability </a:t>
            </a:r>
            <a:r>
              <a:rPr lang="en-US" sz="2800" dirty="0" smtClean="0"/>
              <a:t>and minimum </a:t>
            </a:r>
            <a:r>
              <a:rPr lang="en-US" sz="2800" dirty="0"/>
              <a:t>profit is </a:t>
            </a:r>
            <a:r>
              <a:rPr lang="en-US" sz="2800" dirty="0" smtClean="0"/>
              <a:t>selected.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E.g</a:t>
            </a:r>
            <a:r>
              <a:rPr lang="en-US" sz="2800" dirty="0"/>
              <a:t>., </a:t>
            </a:r>
            <a:r>
              <a:rPr lang="en-US" sz="2800" dirty="0" smtClean="0"/>
              <a:t>95% </a:t>
            </a:r>
            <a:r>
              <a:rPr lang="en-US" sz="2800" dirty="0"/>
              <a:t>chance of </a:t>
            </a:r>
            <a:r>
              <a:rPr lang="en-US" sz="2800" dirty="0" smtClean="0"/>
              <a:t>low earning is preferred 10% chance high earning.</a:t>
            </a:r>
            <a:endParaRPr lang="en-US" sz="28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Decisions can be taken trade off uncertainty for certainty</a:t>
            </a:r>
            <a:r>
              <a:rPr lang="en-US" sz="2800" dirty="0"/>
              <a:t>.</a:t>
            </a:r>
          </a:p>
          <a:p>
            <a:pPr lvl="0" algn="l"/>
            <a:endParaRPr lang="en-US" sz="2800" dirty="0"/>
          </a:p>
          <a:p>
            <a:pPr algn="l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09550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>7.Management </a:t>
            </a:r>
            <a:r>
              <a:rPr lang="en-US" sz="3600" b="1" dirty="0" smtClean="0">
                <a:latin typeface="+mn-lt"/>
              </a:rPr>
              <a:t>Decision Making … 6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2800" dirty="0"/>
              <a:t> </a:t>
            </a:r>
          </a:p>
          <a:p>
            <a:pPr algn="l"/>
            <a:endParaRPr lang="en-US" sz="2800" dirty="0"/>
          </a:p>
        </p:txBody>
      </p:sp>
      <p:grpSp>
        <p:nvGrpSpPr>
          <p:cNvPr id="6" name="Group 5"/>
          <p:cNvGrpSpPr/>
          <p:nvPr/>
        </p:nvGrpSpPr>
        <p:grpSpPr>
          <a:xfrm>
            <a:off x="0" y="753036"/>
            <a:ext cx="12192000" cy="6104964"/>
            <a:chOff x="-35889" y="-29392"/>
            <a:chExt cx="4648519" cy="4447918"/>
          </a:xfrm>
        </p:grpSpPr>
        <p:pic>
          <p:nvPicPr>
            <p:cNvPr id="7" name="Picture 6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-35889" y="-29392"/>
              <a:ext cx="4648519" cy="4447918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4517009" y="3194304"/>
              <a:ext cx="56314" cy="22600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0" marR="0" indent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 </a:t>
              </a:r>
              <a:endParaRPr lang="en-US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70485" y="3520440"/>
              <a:ext cx="56314" cy="22600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0" marR="0" indent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 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617468" y="3694176"/>
              <a:ext cx="56314" cy="22600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0" marR="0" indent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 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0485" y="3880104"/>
              <a:ext cx="56314" cy="22600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0" marR="0" indent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 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084193" y="4055364"/>
              <a:ext cx="56314" cy="22600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0" marR="0" indent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2718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>7.Management </a:t>
            </a:r>
            <a:r>
              <a:rPr lang="en-US" sz="3600" b="1" dirty="0" smtClean="0">
                <a:latin typeface="+mn-lt"/>
              </a:rPr>
              <a:t>Decision Making … 7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fr-FR" sz="2800" b="1" dirty="0" smtClean="0"/>
              <a:t>7.7.</a:t>
            </a:r>
            <a:r>
              <a:rPr lang="en-US" sz="2800" b="1" dirty="0" smtClean="0"/>
              <a:t> Development of MIS </a:t>
            </a:r>
            <a:endParaRPr lang="en-US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MIS </a:t>
            </a:r>
            <a:r>
              <a:rPr lang="en-US" sz="2800" dirty="0"/>
              <a:t>should be </a:t>
            </a:r>
            <a:r>
              <a:rPr lang="en-US" sz="2800" dirty="0" smtClean="0"/>
              <a:t>flexible</a:t>
            </a:r>
            <a:r>
              <a:rPr lang="en-US" sz="2800" dirty="0"/>
              <a:t>, interactive and </a:t>
            </a:r>
            <a:r>
              <a:rPr lang="en-US" sz="2800" dirty="0" smtClean="0"/>
              <a:t>progressive.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MIS has to be </a:t>
            </a:r>
            <a:r>
              <a:rPr lang="en-US" sz="2800" dirty="0"/>
              <a:t>responsive to changing </a:t>
            </a:r>
            <a:r>
              <a:rPr lang="en-US" sz="2800" dirty="0" smtClean="0"/>
              <a:t>information needs.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2800" dirty="0" smtClean="0"/>
              <a:t>This </a:t>
            </a:r>
            <a:r>
              <a:rPr lang="fr-FR" sz="2800" dirty="0" err="1" smtClean="0"/>
              <a:t>makes</a:t>
            </a:r>
            <a:r>
              <a:rPr lang="fr-FR" sz="2800" dirty="0" smtClean="0"/>
              <a:t> planning vital for MIS </a:t>
            </a:r>
            <a:r>
              <a:rPr lang="fr-FR" sz="2800" dirty="0" err="1" smtClean="0"/>
              <a:t>development</a:t>
            </a:r>
            <a:r>
              <a:rPr lang="fr-FR" sz="2800" dirty="0" smtClean="0"/>
              <a:t>.</a:t>
            </a:r>
            <a:endParaRPr lang="en-US" sz="2800" dirty="0"/>
          </a:p>
          <a:p>
            <a:pPr algn="l"/>
            <a:r>
              <a:rPr lang="en-US" sz="2800" b="1" i="1" dirty="0" smtClean="0"/>
              <a:t>Architecture </a:t>
            </a:r>
            <a:r>
              <a:rPr lang="en-US" sz="2800" b="1" i="1" dirty="0"/>
              <a:t>of MIS</a:t>
            </a:r>
            <a:r>
              <a:rPr lang="en-US" sz="2800" b="1" dirty="0"/>
              <a:t>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The sub-systems, </a:t>
            </a:r>
            <a:r>
              <a:rPr lang="en-US" sz="2800" dirty="0"/>
              <a:t>their relationships and functionality. </a:t>
            </a:r>
            <a:endParaRPr lang="en-US" sz="2800" dirty="0" smtClean="0"/>
          </a:p>
          <a:p>
            <a:pPr algn="l"/>
            <a:r>
              <a:rPr lang="en-US" sz="2800" b="1" i="1" dirty="0" smtClean="0"/>
              <a:t>System </a:t>
            </a:r>
            <a:r>
              <a:rPr lang="en-US" sz="2800" b="1" i="1" dirty="0"/>
              <a:t>development </a:t>
            </a:r>
            <a:r>
              <a:rPr lang="en-US" sz="2800" b="1" i="1" dirty="0" smtClean="0"/>
              <a:t>schedule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D</a:t>
            </a:r>
            <a:r>
              <a:rPr lang="en-US" sz="2800" dirty="0" smtClean="0"/>
              <a:t>evelopment steps against the timescale of the system development. </a:t>
            </a:r>
          </a:p>
          <a:p>
            <a:pPr algn="l"/>
            <a:r>
              <a:rPr lang="en-US" sz="2800" b="1" i="1" dirty="0" smtClean="0"/>
              <a:t>Hardware </a:t>
            </a:r>
            <a:r>
              <a:rPr lang="en-US" sz="2800" b="1" i="1" dirty="0"/>
              <a:t>and software plan </a:t>
            </a:r>
            <a:endParaRPr lang="en-US" sz="2800" b="1" i="1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Selecting the appropriate </a:t>
            </a:r>
            <a:r>
              <a:rPr lang="en-US" sz="2800" dirty="0"/>
              <a:t>hardware and software for the MIS.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/>
              <a:t>S</a:t>
            </a:r>
            <a:r>
              <a:rPr lang="en-US" sz="2400" dirty="0" smtClean="0"/>
              <a:t>hould </a:t>
            </a:r>
            <a:r>
              <a:rPr lang="en-US" sz="2400" dirty="0"/>
              <a:t>fit the </a:t>
            </a:r>
            <a:r>
              <a:rPr lang="en-US" sz="2400" dirty="0" smtClean="0"/>
              <a:t>organization’s </a:t>
            </a:r>
            <a:r>
              <a:rPr lang="en-US" sz="2400" dirty="0"/>
              <a:t>strategic plan. </a:t>
            </a:r>
            <a:endParaRPr lang="en-US" sz="2400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/>
              <a:t>S</a:t>
            </a:r>
            <a:r>
              <a:rPr lang="en-US" sz="2400" dirty="0" smtClean="0"/>
              <a:t>hould </a:t>
            </a:r>
            <a:r>
              <a:rPr lang="en-US" sz="2400" dirty="0"/>
              <a:t>match the </a:t>
            </a:r>
            <a:r>
              <a:rPr lang="en-US" sz="2400" dirty="0" smtClean="0"/>
              <a:t>execution </a:t>
            </a:r>
            <a:r>
              <a:rPr lang="en-US" sz="2400" dirty="0"/>
              <a:t>schedule of the business plan. </a:t>
            </a:r>
          </a:p>
          <a:p>
            <a:r>
              <a:rPr lang="en-US" sz="2800" dirty="0"/>
              <a:t> </a:t>
            </a:r>
          </a:p>
          <a:p>
            <a:pPr algn="l"/>
            <a:endParaRPr lang="en-US" sz="2800" dirty="0"/>
          </a:p>
          <a:p>
            <a:pPr algn="l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2301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en-US" sz="3600" b="1" dirty="0" smtClean="0">
                <a:latin typeface="+mn-lt"/>
              </a:rPr>
              <a:t/>
            </a:r>
            <a:br>
              <a:rPr lang="en-US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>8. </a:t>
            </a:r>
            <a:r>
              <a:rPr lang="en-US" sz="3600" b="1" dirty="0" smtClean="0">
                <a:latin typeface="+mn-lt"/>
              </a:rPr>
              <a:t>IMPLEMENTATION OF MIS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lvl="0" algn="l"/>
            <a:r>
              <a:rPr lang="fr-FR" b="1" dirty="0" smtClean="0"/>
              <a:t>8.1. Sound MIS </a:t>
            </a:r>
            <a:r>
              <a:rPr lang="en-US" b="1" dirty="0" smtClean="0"/>
              <a:t>Implementation</a:t>
            </a:r>
            <a:r>
              <a:rPr lang="fr-FR" b="1" dirty="0" smtClean="0"/>
              <a:t> </a:t>
            </a:r>
            <a:r>
              <a:rPr lang="en-US" b="1" dirty="0" smtClean="0"/>
              <a:t>Requirements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system satisfies the information needs of the </a:t>
            </a:r>
            <a:r>
              <a:rPr lang="en-US" dirty="0" smtClean="0"/>
              <a:t>user.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system offers the required services to the </a:t>
            </a:r>
            <a:r>
              <a:rPr lang="en-US" dirty="0" smtClean="0"/>
              <a:t>users.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demands of users are </a:t>
            </a:r>
            <a:r>
              <a:rPr lang="en-US" dirty="0" smtClean="0"/>
              <a:t>respected.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Improves </a:t>
            </a:r>
            <a:r>
              <a:rPr lang="en-US" dirty="0"/>
              <a:t>decision making </a:t>
            </a:r>
            <a:r>
              <a:rPr lang="en-US" dirty="0" smtClean="0"/>
              <a:t>capability.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In addition:</a:t>
            </a:r>
            <a:endParaRPr lang="en-US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/>
              <a:t>U</a:t>
            </a:r>
            <a:r>
              <a:rPr lang="en-US" sz="2400" dirty="0" smtClean="0"/>
              <a:t>nleash unfreezing potentials i.e., MIS inspire acceptance of innovations. </a:t>
            </a:r>
            <a:endParaRPr lang="en-US" sz="24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Choosing </a:t>
            </a:r>
            <a:r>
              <a:rPr lang="en-US" sz="2400" dirty="0"/>
              <a:t>potentials – </a:t>
            </a:r>
            <a:r>
              <a:rPr lang="en-US" sz="2400" dirty="0" smtClean="0"/>
              <a:t>MIS allows users </a:t>
            </a:r>
            <a:r>
              <a:rPr lang="en-US" sz="2400" dirty="0"/>
              <a:t>to </a:t>
            </a:r>
            <a:r>
              <a:rPr lang="en-US" sz="2400" dirty="0" smtClean="0"/>
              <a:t>execute their functions. </a:t>
            </a:r>
            <a:endParaRPr lang="en-US" sz="24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Refreezing </a:t>
            </a:r>
            <a:r>
              <a:rPr lang="en-US" sz="2400" dirty="0"/>
              <a:t>potentials – </a:t>
            </a:r>
            <a:r>
              <a:rPr lang="en-US" sz="2400" dirty="0" smtClean="0"/>
              <a:t>MIS is able to accept change and restore equilibrium. </a:t>
            </a:r>
            <a:endParaRPr lang="en-US" sz="2400" dirty="0"/>
          </a:p>
          <a:p>
            <a:pPr algn="l"/>
            <a:r>
              <a:rPr lang="en-US" b="1" dirty="0" smtClean="0"/>
              <a:t>8.1.1.Factors </a:t>
            </a:r>
            <a:r>
              <a:rPr lang="en-US" b="1" dirty="0"/>
              <a:t>responsible for success of MIS 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Expediency </a:t>
            </a:r>
            <a:r>
              <a:rPr lang="en-US" dirty="0"/>
              <a:t>– </a:t>
            </a:r>
            <a:r>
              <a:rPr lang="en-US" dirty="0" smtClean="0"/>
              <a:t>MIS serves </a:t>
            </a:r>
            <a:r>
              <a:rPr lang="en-US" dirty="0"/>
              <a:t>the </a:t>
            </a:r>
            <a:r>
              <a:rPr lang="en-US" dirty="0" smtClean="0"/>
              <a:t>organization’s development needs.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Appropriate </a:t>
            </a:r>
            <a:r>
              <a:rPr lang="en-US" dirty="0"/>
              <a:t>technology – </a:t>
            </a:r>
            <a:r>
              <a:rPr lang="en-US" dirty="0" smtClean="0"/>
              <a:t>MIS adopts the most cost pliable IT system.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Productivity </a:t>
            </a:r>
            <a:r>
              <a:rPr lang="en-US" dirty="0"/>
              <a:t>– </a:t>
            </a:r>
            <a:r>
              <a:rPr lang="en-US" dirty="0" smtClean="0"/>
              <a:t>data </a:t>
            </a:r>
            <a:r>
              <a:rPr lang="en-US" dirty="0"/>
              <a:t>processing needs of the users </a:t>
            </a:r>
            <a:r>
              <a:rPr lang="en-US" dirty="0" smtClean="0"/>
              <a:t>are met effectively.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MIS does </a:t>
            </a:r>
            <a:r>
              <a:rPr lang="en-US" dirty="0"/>
              <a:t>not give the perfect information.   </a:t>
            </a:r>
          </a:p>
          <a:p>
            <a:pPr algn="l"/>
            <a:endParaRPr lang="en-US" dirty="0"/>
          </a:p>
          <a:p>
            <a:r>
              <a:rPr lang="en-US" dirty="0"/>
              <a:t> 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algn="l"/>
            <a:endParaRPr lang="en-US" dirty="0"/>
          </a:p>
          <a:p>
            <a:r>
              <a:rPr lang="en-US" dirty="0"/>
              <a:t> </a:t>
            </a:r>
          </a:p>
          <a:p>
            <a:pPr algn="l"/>
            <a:endParaRPr lang="en-US" dirty="0"/>
          </a:p>
          <a:p>
            <a:pPr algn="l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448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en-US" sz="3600" b="1" dirty="0" smtClean="0">
                <a:latin typeface="+mn-lt"/>
              </a:rPr>
              <a:t/>
            </a:r>
            <a:br>
              <a:rPr lang="en-US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>8. </a:t>
            </a:r>
            <a:r>
              <a:rPr lang="en-US" sz="3600" b="1" dirty="0" smtClean="0">
                <a:latin typeface="+mn-lt"/>
              </a:rPr>
              <a:t>Implementation of MIS .. 1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/>
              <a:t>8.1.2. Factors </a:t>
            </a:r>
            <a:r>
              <a:rPr lang="en-US" sz="2800" b="1" dirty="0"/>
              <a:t>responsible for success of MIS </a:t>
            </a:r>
            <a:endParaRPr lang="en-US" sz="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Operational </a:t>
            </a:r>
            <a:r>
              <a:rPr lang="en-US" sz="2800" dirty="0"/>
              <a:t>feasibility </a:t>
            </a:r>
            <a:r>
              <a:rPr lang="en-US" sz="2800" dirty="0" smtClean="0"/>
              <a:t>– design of the MIS is operationally </a:t>
            </a:r>
            <a:r>
              <a:rPr lang="en-US" sz="2800" dirty="0"/>
              <a:t>feasible. </a:t>
            </a:r>
            <a:endParaRPr lang="en-US" sz="28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Goal </a:t>
            </a:r>
            <a:r>
              <a:rPr lang="en-US" sz="2800" dirty="0"/>
              <a:t>oriented – </a:t>
            </a:r>
            <a:r>
              <a:rPr lang="en-US" sz="2800" dirty="0" smtClean="0"/>
              <a:t>intended result known and failures explainable.</a:t>
            </a:r>
            <a:endParaRPr lang="en-US" sz="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Focused </a:t>
            </a:r>
            <a:r>
              <a:rPr lang="en-US" sz="2800" dirty="0"/>
              <a:t>– </a:t>
            </a:r>
            <a:r>
              <a:rPr lang="en-US" sz="2800" dirty="0" smtClean="0"/>
              <a:t>information processing executed without </a:t>
            </a:r>
            <a:r>
              <a:rPr lang="en-US" sz="2800" dirty="0"/>
              <a:t>noise. </a:t>
            </a:r>
            <a:endParaRPr lang="en-US" sz="28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Human </a:t>
            </a:r>
            <a:r>
              <a:rPr lang="en-US" sz="2800" dirty="0"/>
              <a:t>sensitive - </a:t>
            </a:r>
            <a:r>
              <a:rPr lang="en-US" sz="2800" dirty="0" smtClean="0"/>
              <a:t>Put up human </a:t>
            </a:r>
            <a:r>
              <a:rPr lang="en-US" sz="2800" dirty="0"/>
              <a:t>aspects of the management process. </a:t>
            </a:r>
            <a:endParaRPr lang="en-US" sz="28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User </a:t>
            </a:r>
            <a:r>
              <a:rPr lang="en-US" sz="2800" dirty="0"/>
              <a:t>friendly – usable with very minimal </a:t>
            </a:r>
            <a:r>
              <a:rPr lang="en-US" sz="2800" dirty="0" smtClean="0"/>
              <a:t>learning.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Need </a:t>
            </a:r>
            <a:r>
              <a:rPr lang="en-US" sz="2800" dirty="0"/>
              <a:t>oriented - S</a:t>
            </a:r>
            <a:r>
              <a:rPr lang="en-US" sz="2800" dirty="0" smtClean="0"/>
              <a:t>erve </a:t>
            </a:r>
            <a:r>
              <a:rPr lang="en-US" sz="2800" dirty="0"/>
              <a:t>the organization’s information needs. </a:t>
            </a:r>
            <a:endParaRPr lang="en-US" sz="2800" dirty="0" smtClean="0"/>
          </a:p>
          <a:p>
            <a:pPr algn="l"/>
            <a:r>
              <a:rPr lang="en-US" sz="2800" b="1" dirty="0" smtClean="0"/>
              <a:t>8.1.3. Why </a:t>
            </a:r>
            <a:r>
              <a:rPr lang="en-US" sz="2800" b="1" dirty="0"/>
              <a:t>MIS </a:t>
            </a:r>
            <a:r>
              <a:rPr lang="en-US" sz="2800" b="1" dirty="0" smtClean="0"/>
              <a:t>Fail</a:t>
            </a:r>
            <a:endParaRPr lang="en-US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Poor </a:t>
            </a:r>
            <a:r>
              <a:rPr lang="en-US" sz="2800" dirty="0"/>
              <a:t>conception – </a:t>
            </a:r>
            <a:r>
              <a:rPr lang="en-US" sz="2800" dirty="0" smtClean="0"/>
              <a:t>MIS often mistaken for a database system. </a:t>
            </a:r>
            <a:endParaRPr lang="en-US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Incompleteness </a:t>
            </a:r>
            <a:r>
              <a:rPr lang="en-US" sz="2800" dirty="0"/>
              <a:t>– under identification of the information </a:t>
            </a:r>
            <a:r>
              <a:rPr lang="en-US" sz="2800" dirty="0" smtClean="0"/>
              <a:t>needs.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Poor </a:t>
            </a:r>
            <a:r>
              <a:rPr lang="en-US" sz="2800" dirty="0"/>
              <a:t>quality control – quality </a:t>
            </a:r>
            <a:r>
              <a:rPr lang="en-US" sz="2800" dirty="0" smtClean="0"/>
              <a:t>requirements not respected.</a:t>
            </a:r>
            <a:endParaRPr lang="en-US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Poor </a:t>
            </a:r>
            <a:r>
              <a:rPr lang="en-US" sz="2800" dirty="0"/>
              <a:t>administration and usage – </a:t>
            </a:r>
            <a:r>
              <a:rPr lang="en-US" sz="2800" dirty="0" smtClean="0"/>
              <a:t>deviation </a:t>
            </a:r>
            <a:r>
              <a:rPr lang="en-US" sz="2800" dirty="0"/>
              <a:t>in system specification</a:t>
            </a:r>
            <a:r>
              <a:rPr lang="en-US" sz="2800" dirty="0" smtClean="0"/>
              <a:t>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 </a:t>
            </a:r>
            <a:endParaRPr lang="en-US" sz="2800" dirty="0"/>
          </a:p>
          <a:p>
            <a:pPr algn="l"/>
            <a:endParaRPr lang="en-US" sz="2800" dirty="0"/>
          </a:p>
          <a:p>
            <a:pPr algn="l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07916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en-US" sz="3600" b="1" dirty="0" smtClean="0">
                <a:latin typeface="+mn-lt"/>
              </a:rPr>
              <a:t/>
            </a:r>
            <a:br>
              <a:rPr lang="en-US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>8. </a:t>
            </a:r>
            <a:r>
              <a:rPr lang="en-US" sz="3600" b="1" dirty="0" smtClean="0">
                <a:latin typeface="+mn-lt"/>
              </a:rPr>
              <a:t>Implementation of MIS .. 2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/>
              <a:t>8.2. Choice of Information Technology</a:t>
            </a:r>
            <a:endParaRPr lang="en-US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IT type is selected from an array options based on the following: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communication </a:t>
            </a:r>
            <a:r>
              <a:rPr lang="en-US" sz="2400" dirty="0"/>
              <a:t>capability, </a:t>
            </a:r>
            <a:endParaRPr lang="en-US" sz="2400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data </a:t>
            </a:r>
            <a:r>
              <a:rPr lang="en-US" sz="2400" dirty="0"/>
              <a:t>sharing potency, </a:t>
            </a:r>
            <a:endParaRPr lang="en-US" sz="2400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affordability</a:t>
            </a:r>
            <a:r>
              <a:rPr lang="en-US" sz="2400" dirty="0"/>
              <a:t>, </a:t>
            </a:r>
            <a:endParaRPr lang="en-US" sz="2400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availability </a:t>
            </a:r>
            <a:r>
              <a:rPr lang="en-US" sz="2400" dirty="0"/>
              <a:t>and the people to run are </a:t>
            </a:r>
            <a:r>
              <a:rPr lang="en-US" sz="2400" dirty="0" smtClean="0"/>
              <a:t>critical.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Future needs can also affect IT choice. </a:t>
            </a:r>
            <a:endParaRPr lang="en-US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There </a:t>
            </a:r>
            <a:r>
              <a:rPr lang="en-US" sz="2800" dirty="0"/>
              <a:t>are 3 types of IT decision: </a:t>
            </a:r>
            <a:endParaRPr lang="en-US" sz="2800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Operational decisions.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Execution and control decisions.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 smtClean="0"/>
              <a:t>Strategic </a:t>
            </a:r>
            <a:r>
              <a:rPr lang="en-US" sz="2400" dirty="0"/>
              <a:t>decision.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Front </a:t>
            </a:r>
            <a:r>
              <a:rPr lang="en-US" sz="2800" dirty="0"/>
              <a:t>end system takes care of operations </a:t>
            </a:r>
            <a:r>
              <a:rPr lang="en-US" sz="2800" dirty="0" smtClean="0"/>
              <a:t>management.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Back </a:t>
            </a:r>
            <a:r>
              <a:rPr lang="en-US" sz="2800" dirty="0"/>
              <a:t>office </a:t>
            </a:r>
            <a:r>
              <a:rPr lang="en-US" sz="2800" dirty="0" smtClean="0"/>
              <a:t>manages strategic, control </a:t>
            </a:r>
            <a:r>
              <a:rPr lang="en-US" sz="2800" dirty="0"/>
              <a:t>and operational planning. </a:t>
            </a:r>
          </a:p>
          <a:p>
            <a:pPr algn="l"/>
            <a:endParaRPr lang="en-US" sz="2800" dirty="0"/>
          </a:p>
          <a:p>
            <a:pPr algn="l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72985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+mn-lt"/>
              </a:rPr>
              <a:t>1. </a:t>
            </a:r>
            <a:r>
              <a:rPr lang="en-US" sz="3600" b="1" dirty="0">
                <a:latin typeface="+mn-lt"/>
              </a:rPr>
              <a:t>Meaning</a:t>
            </a:r>
            <a:r>
              <a:rPr lang="fr-FR" sz="3600" b="1" dirty="0">
                <a:latin typeface="+mn-lt"/>
              </a:rPr>
              <a:t> of MIS</a:t>
            </a:r>
            <a:r>
              <a:rPr lang="en-US" sz="3600" b="1" dirty="0">
                <a:latin typeface="+mn-lt"/>
              </a:rPr>
              <a:t> .. 5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3000" b="1" dirty="0"/>
              <a:t>1.5. The Knowledge Organization </a:t>
            </a:r>
            <a:endParaRPr lang="en-US" sz="30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Intangible assets become key measures of wealth: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Securities, proprietary </a:t>
            </a:r>
            <a:r>
              <a:rPr lang="en-US" sz="2800" dirty="0"/>
              <a:t>knowledge, </a:t>
            </a:r>
            <a:r>
              <a:rPr lang="en-US" sz="2800" dirty="0" smtClean="0"/>
              <a:t>brand, etc.;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Intellectual capital, innovation, unique business model;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Credit</a:t>
            </a:r>
            <a:r>
              <a:rPr lang="fr-FR" sz="2800" dirty="0" smtClean="0"/>
              <a:t> </a:t>
            </a:r>
            <a:r>
              <a:rPr lang="en-US" sz="2800" dirty="0" smtClean="0"/>
              <a:t>cards, goodwill, cultural advantages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Travels and tours, package </a:t>
            </a:r>
            <a:r>
              <a:rPr lang="en-US" sz="3000" dirty="0"/>
              <a:t>delivery, </a:t>
            </a:r>
            <a:r>
              <a:rPr lang="en-US" sz="3000" dirty="0" smtClean="0"/>
              <a:t>etc., are valuable.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Sound IT competencies a key success factor.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Qualitative information vital for success.</a:t>
            </a:r>
          </a:p>
          <a:p>
            <a:pPr algn="l"/>
            <a:r>
              <a:rPr lang="en-US" sz="3000" b="1" dirty="0"/>
              <a:t>1.6. What Is an Information System (IS)?</a:t>
            </a:r>
            <a:endParaRPr lang="en-US" sz="30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000" dirty="0"/>
              <a:t>A unified data and knowledge (soft) infrastructure.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000" dirty="0"/>
              <a:t>Collect/retrieve, process, store, and dispense information.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000" dirty="0"/>
              <a:t>Supports decision making and control. </a:t>
            </a:r>
          </a:p>
          <a:p>
            <a:pPr algn="l"/>
            <a:endParaRPr lang="en-US" sz="3000" dirty="0" smtClean="0"/>
          </a:p>
          <a:p>
            <a:r>
              <a:rPr lang="en-US" sz="3000" dirty="0" smtClean="0"/>
              <a:t> </a:t>
            </a:r>
            <a:endParaRPr lang="en-US" sz="3000" dirty="0"/>
          </a:p>
          <a:p>
            <a:pPr algn="just"/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45963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en-US" sz="3600" b="1" dirty="0" smtClean="0">
                <a:latin typeface="+mn-lt"/>
              </a:rPr>
              <a:t/>
            </a:r>
            <a:br>
              <a:rPr lang="en-US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>8. </a:t>
            </a:r>
            <a:r>
              <a:rPr lang="en-US" sz="3600" b="1" dirty="0" smtClean="0">
                <a:latin typeface="+mn-lt"/>
              </a:rPr>
              <a:t>Implementation of MIS .. 3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3000" b="1" dirty="0" smtClean="0"/>
              <a:t>8.3.</a:t>
            </a:r>
            <a:r>
              <a:rPr lang="en-US" sz="3000" b="1" dirty="0"/>
              <a:t> Business </a:t>
            </a:r>
            <a:r>
              <a:rPr lang="en-US" sz="3000" b="1" dirty="0" smtClean="0"/>
              <a:t>Operations</a:t>
            </a:r>
            <a:endParaRPr lang="en-US" sz="30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Business operations can define information needs.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Information needs differ among businesses.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The needs of some are easier than others. </a:t>
            </a:r>
            <a:endParaRPr lang="en-US" sz="30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The operational feasibility is needed in each case.</a:t>
            </a:r>
          </a:p>
          <a:p>
            <a:pPr algn="l"/>
            <a:r>
              <a:rPr lang="en-US" sz="3000" b="1" dirty="0" smtClean="0"/>
              <a:t>8.3.1. Configuration design</a:t>
            </a:r>
            <a:endParaRPr lang="en-US" sz="3000" dirty="0"/>
          </a:p>
          <a:p>
            <a:pPr algn="l"/>
            <a:r>
              <a:rPr lang="en-US" sz="3000" dirty="0" smtClean="0"/>
              <a:t>The </a:t>
            </a:r>
            <a:r>
              <a:rPr lang="en-US" sz="3000" dirty="0"/>
              <a:t>details of IT are based on the following features: </a:t>
            </a:r>
            <a:endParaRPr lang="en-US" sz="30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Data </a:t>
            </a:r>
            <a:r>
              <a:rPr lang="en-US" sz="3000" dirty="0"/>
              <a:t>type - numeric, word, image, </a:t>
            </a:r>
            <a:r>
              <a:rPr lang="en-US" sz="3000" dirty="0" smtClean="0"/>
              <a:t>voice, etc. </a:t>
            </a:r>
            <a:endParaRPr lang="en-US" sz="30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Data </a:t>
            </a:r>
            <a:r>
              <a:rPr lang="en-US" sz="3000" dirty="0"/>
              <a:t>volumes - hard-disk, zip devices, </a:t>
            </a:r>
            <a:r>
              <a:rPr lang="en-US" sz="3000" dirty="0" smtClean="0"/>
              <a:t>floppy disk, etc. </a:t>
            </a:r>
            <a:endParaRPr lang="en-US" sz="30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Storage </a:t>
            </a:r>
            <a:r>
              <a:rPr lang="en-US" sz="3000" dirty="0"/>
              <a:t>capacity - based on processing needs of the system. </a:t>
            </a:r>
            <a:endParaRPr lang="en-US" sz="30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Input/output </a:t>
            </a:r>
            <a:r>
              <a:rPr lang="en-US" sz="3000" dirty="0"/>
              <a:t>operation </a:t>
            </a:r>
            <a:r>
              <a:rPr lang="en-US" sz="3000" dirty="0" smtClean="0"/>
              <a:t>– sets the control </a:t>
            </a:r>
            <a:r>
              <a:rPr lang="en-US" sz="3000" dirty="0"/>
              <a:t>and speed of I/O processing. </a:t>
            </a:r>
          </a:p>
        </p:txBody>
      </p:sp>
    </p:spTree>
    <p:extLst>
      <p:ext uri="{BB962C8B-B14F-4D97-AF65-F5344CB8AC3E}">
        <p14:creationId xmlns:p14="http://schemas.microsoft.com/office/powerpoint/2010/main" val="359303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en-US" sz="3600" b="1" dirty="0" smtClean="0">
                <a:latin typeface="+mn-lt"/>
              </a:rPr>
              <a:t/>
            </a:r>
            <a:br>
              <a:rPr lang="en-US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>8. </a:t>
            </a:r>
            <a:r>
              <a:rPr lang="en-US" sz="3600" b="1" dirty="0" smtClean="0">
                <a:latin typeface="+mn-lt"/>
              </a:rPr>
              <a:t>Implementation of MIS .. 4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/>
              <a:t>8.3.1. Configuration design</a:t>
            </a:r>
            <a:endParaRPr lang="en-US" sz="2800" dirty="0"/>
          </a:p>
          <a:p>
            <a:pPr marL="457200" lvl="0" indent="-457200" algn="l" fontAlgn="base">
              <a:buFont typeface="Arial" panose="020B0604020202020204" pitchFamily="34" charset="0"/>
              <a:buChar char="•"/>
            </a:pPr>
            <a:r>
              <a:rPr lang="en-US" sz="2800" dirty="0" smtClean="0"/>
              <a:t>Data </a:t>
            </a:r>
            <a:r>
              <a:rPr lang="en-US" sz="2800" dirty="0"/>
              <a:t>sharing </a:t>
            </a:r>
            <a:r>
              <a:rPr lang="en-US" sz="2800" dirty="0" smtClean="0"/>
              <a:t>– storage capacity of the databases is appropriate. </a:t>
            </a:r>
            <a:endParaRPr lang="en-US" sz="2800" dirty="0"/>
          </a:p>
          <a:p>
            <a:pPr marL="457200" lvl="0" indent="-457200" algn="l" fontAlgn="base">
              <a:buFont typeface="Arial" panose="020B0604020202020204" pitchFamily="34" charset="0"/>
              <a:buChar char="•"/>
            </a:pPr>
            <a:r>
              <a:rPr lang="en-US" sz="2800" dirty="0" smtClean="0"/>
              <a:t>Process </a:t>
            </a:r>
            <a:r>
              <a:rPr lang="en-US" sz="2800" dirty="0"/>
              <a:t>speed - </a:t>
            </a:r>
            <a:r>
              <a:rPr lang="en-US" sz="2800" dirty="0" smtClean="0"/>
              <a:t> </a:t>
            </a:r>
            <a:r>
              <a:rPr lang="en-US" sz="2800" dirty="0"/>
              <a:t>memory processing </a:t>
            </a:r>
            <a:r>
              <a:rPr lang="en-US" sz="2800" dirty="0" smtClean="0"/>
              <a:t>architect decides the CPU. </a:t>
            </a:r>
            <a:endParaRPr lang="en-US" sz="2800" dirty="0"/>
          </a:p>
          <a:p>
            <a:pPr marL="457200" lvl="0" indent="-457200" algn="l" fontAlgn="base">
              <a:buFont typeface="Arial" panose="020B0604020202020204" pitchFamily="34" charset="0"/>
              <a:buChar char="•"/>
            </a:pPr>
            <a:r>
              <a:rPr lang="en-US" sz="2800" dirty="0" smtClean="0"/>
              <a:t>Communication </a:t>
            </a:r>
            <a:r>
              <a:rPr lang="en-US" sz="2800" dirty="0"/>
              <a:t>protocol – </a:t>
            </a:r>
            <a:r>
              <a:rPr lang="en-US" sz="2800" dirty="0" smtClean="0"/>
              <a:t>shows how the different </a:t>
            </a:r>
            <a:r>
              <a:rPr lang="en-US" sz="2800" dirty="0"/>
              <a:t>platforms are </a:t>
            </a:r>
            <a:r>
              <a:rPr lang="en-US" sz="2800" dirty="0" smtClean="0"/>
              <a:t>linked. </a:t>
            </a:r>
            <a:endParaRPr lang="en-US" sz="2800" dirty="0"/>
          </a:p>
          <a:p>
            <a:pPr marL="457200" lvl="0" indent="-457200" algn="l" fontAlgn="base">
              <a:buFont typeface="Arial" panose="020B0604020202020204" pitchFamily="34" charset="0"/>
              <a:buChar char="•"/>
            </a:pPr>
            <a:r>
              <a:rPr lang="en-US" sz="2800" dirty="0" smtClean="0"/>
              <a:t>Interface </a:t>
            </a:r>
            <a:r>
              <a:rPr lang="en-US" sz="2800" dirty="0"/>
              <a:t>and gateways </a:t>
            </a:r>
            <a:r>
              <a:rPr lang="en-US" sz="2800" dirty="0" smtClean="0"/>
              <a:t>– determine data </a:t>
            </a:r>
            <a:r>
              <a:rPr lang="en-US" sz="2800" dirty="0"/>
              <a:t>transfer </a:t>
            </a:r>
            <a:r>
              <a:rPr lang="en-US" sz="2800" dirty="0" smtClean="0"/>
              <a:t>on </a:t>
            </a:r>
            <a:r>
              <a:rPr lang="en-US" sz="2800" dirty="0"/>
              <a:t>various </a:t>
            </a:r>
            <a:r>
              <a:rPr lang="en-US" sz="2800" dirty="0" smtClean="0"/>
              <a:t>location.</a:t>
            </a:r>
            <a:endParaRPr lang="en-US" sz="2800" dirty="0"/>
          </a:p>
          <a:p>
            <a:pPr marL="457200" lvl="0" indent="-457200" algn="l" fontAlgn="base">
              <a:buFont typeface="Arial" panose="020B0604020202020204" pitchFamily="34" charset="0"/>
              <a:buChar char="•"/>
            </a:pPr>
            <a:r>
              <a:rPr lang="en-US" sz="2800" dirty="0" smtClean="0"/>
              <a:t>Security </a:t>
            </a:r>
            <a:r>
              <a:rPr lang="en-US" sz="2800" dirty="0"/>
              <a:t>and integrity </a:t>
            </a:r>
            <a:r>
              <a:rPr lang="en-US" sz="2800" dirty="0" smtClean="0"/>
              <a:t>– determined by operating system’s configuration. </a:t>
            </a:r>
            <a:endParaRPr lang="en-US" sz="2800" dirty="0"/>
          </a:p>
          <a:p>
            <a:pPr marL="457200" lvl="0" indent="-457200" algn="l" fontAlgn="base">
              <a:buFont typeface="Arial" panose="020B0604020202020204" pitchFamily="34" charset="0"/>
              <a:buChar char="•"/>
            </a:pPr>
            <a:r>
              <a:rPr lang="en-US" sz="2800" dirty="0" smtClean="0"/>
              <a:t>Languages </a:t>
            </a:r>
            <a:r>
              <a:rPr lang="en-US" sz="2800" dirty="0"/>
              <a:t>and packages </a:t>
            </a:r>
            <a:r>
              <a:rPr lang="en-US" sz="2800" dirty="0" smtClean="0"/>
              <a:t>– determined hardware-software choice. </a:t>
            </a:r>
            <a:endParaRPr lang="en-US" sz="2800" dirty="0"/>
          </a:p>
          <a:p>
            <a:pPr lvl="0" algn="l" fontAlgn="base"/>
            <a:r>
              <a:rPr lang="en-US" sz="2800" b="1" dirty="0" smtClean="0"/>
              <a:t>8.4. IT Selection Plan </a:t>
            </a:r>
            <a:endParaRPr lang="en-US" sz="2800" dirty="0"/>
          </a:p>
          <a:p>
            <a:pPr marL="342900" lvl="0" indent="-342900" algn="l" fontAlgn="base">
              <a:buFont typeface="Arial" panose="020B0604020202020204" pitchFamily="34" charset="0"/>
              <a:buChar char="•"/>
            </a:pPr>
            <a:r>
              <a:rPr lang="en-US" sz="2800" dirty="0" smtClean="0"/>
              <a:t>Site </a:t>
            </a:r>
            <a:r>
              <a:rPr lang="en-US" sz="2800" dirty="0"/>
              <a:t>preparation – </a:t>
            </a:r>
            <a:r>
              <a:rPr lang="en-US" sz="2800" dirty="0" smtClean="0"/>
              <a:t>IT </a:t>
            </a:r>
            <a:r>
              <a:rPr lang="en-US" sz="2800" dirty="0"/>
              <a:t>installation may need </a:t>
            </a:r>
            <a:r>
              <a:rPr lang="en-US" sz="2800" dirty="0" smtClean="0"/>
              <a:t>space:</a:t>
            </a:r>
          </a:p>
          <a:p>
            <a:pPr marL="800100" lvl="1" indent="-342900" algn="l" fontAlgn="base">
              <a:buFont typeface="Arial" panose="020B0604020202020204" pitchFamily="34" charset="0"/>
              <a:buChar char="•"/>
            </a:pPr>
            <a:r>
              <a:rPr lang="en-US" sz="2800" dirty="0" smtClean="0"/>
              <a:t>Server </a:t>
            </a:r>
            <a:r>
              <a:rPr lang="en-US" sz="2800" dirty="0"/>
              <a:t>rooms, demo room, laboratories. </a:t>
            </a:r>
            <a:endParaRPr lang="en-US" sz="2800" dirty="0" smtClean="0"/>
          </a:p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en-US" sz="2800" dirty="0" smtClean="0"/>
              <a:t>System </a:t>
            </a:r>
            <a:r>
              <a:rPr lang="en-US" sz="2800" dirty="0"/>
              <a:t>development plan – </a:t>
            </a:r>
            <a:r>
              <a:rPr lang="en-US" sz="2800" dirty="0" smtClean="0"/>
              <a:t>equipment procured and staff trained.</a:t>
            </a:r>
          </a:p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en-US" sz="2800" dirty="0" smtClean="0"/>
              <a:t>IT </a:t>
            </a:r>
            <a:r>
              <a:rPr lang="en-US" sz="2800" dirty="0"/>
              <a:t>installation schedule – </a:t>
            </a:r>
            <a:r>
              <a:rPr lang="en-US" sz="2800" dirty="0" smtClean="0"/>
              <a:t>timing for powering </a:t>
            </a:r>
            <a:r>
              <a:rPr lang="en-US" sz="2800" dirty="0"/>
              <a:t>up the MIS has to be determined. </a:t>
            </a:r>
          </a:p>
        </p:txBody>
      </p:sp>
    </p:spTree>
    <p:extLst>
      <p:ext uri="{BB962C8B-B14F-4D97-AF65-F5344CB8AC3E}">
        <p14:creationId xmlns:p14="http://schemas.microsoft.com/office/powerpoint/2010/main" val="211385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en-US" sz="3600" b="1" dirty="0" smtClean="0">
                <a:latin typeface="+mn-lt"/>
              </a:rPr>
              <a:t/>
            </a:r>
            <a:br>
              <a:rPr lang="en-US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>8. </a:t>
            </a:r>
            <a:r>
              <a:rPr lang="en-US" sz="3600" b="1" dirty="0" smtClean="0">
                <a:latin typeface="+mn-lt"/>
              </a:rPr>
              <a:t>Implementation of MIS .. 5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lvl="0" algn="l" fontAlgn="base"/>
            <a:r>
              <a:rPr lang="en-US" sz="3000" b="1" dirty="0" smtClean="0"/>
              <a:t>8.4. IT Selection Plan </a:t>
            </a:r>
            <a:endParaRPr lang="en-US" sz="3000" dirty="0"/>
          </a:p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en-US" sz="3000" dirty="0" smtClean="0"/>
              <a:t>Training </a:t>
            </a:r>
            <a:r>
              <a:rPr lang="en-US" sz="3000" dirty="0"/>
              <a:t>of users – u</a:t>
            </a:r>
            <a:r>
              <a:rPr lang="en-US" sz="3000" dirty="0" smtClean="0"/>
              <a:t>sers often need training on </a:t>
            </a:r>
            <a:r>
              <a:rPr lang="en-US" sz="3000" dirty="0"/>
              <a:t>various IT facilities. </a:t>
            </a:r>
            <a:endParaRPr lang="en-US" sz="3000" dirty="0" smtClean="0"/>
          </a:p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en-US" sz="3000" dirty="0" smtClean="0"/>
              <a:t>Investment </a:t>
            </a:r>
            <a:r>
              <a:rPr lang="en-US" sz="3000" dirty="0"/>
              <a:t>plan – </a:t>
            </a:r>
            <a:r>
              <a:rPr lang="en-US" sz="3000" dirty="0" smtClean="0"/>
              <a:t>cost-benefit analysis of the IT </a:t>
            </a:r>
            <a:r>
              <a:rPr lang="en-US" sz="3000" dirty="0"/>
              <a:t>plan </a:t>
            </a:r>
            <a:r>
              <a:rPr lang="en-US" sz="3000" dirty="0" smtClean="0"/>
              <a:t>required.</a:t>
            </a:r>
          </a:p>
          <a:p>
            <a:pPr marL="342900" indent="-342900" algn="l" fontAlgn="base">
              <a:buFont typeface="Arial" panose="020B0604020202020204" pitchFamily="34" charset="0"/>
              <a:buChar char="•"/>
            </a:pPr>
            <a:r>
              <a:rPr lang="en-US" sz="3000" dirty="0" smtClean="0"/>
              <a:t>Choice</a:t>
            </a:r>
            <a:r>
              <a:rPr lang="fr-FR" sz="3000" dirty="0" smtClean="0"/>
              <a:t> of IT system </a:t>
            </a:r>
            <a:r>
              <a:rPr lang="en-US" sz="3000" dirty="0" smtClean="0"/>
              <a:t>should</a:t>
            </a:r>
            <a:r>
              <a:rPr lang="fr-FR" sz="3000" dirty="0" smtClean="0"/>
              <a:t> </a:t>
            </a:r>
            <a:r>
              <a:rPr lang="en-US" sz="3000" dirty="0" smtClean="0"/>
              <a:t>be</a:t>
            </a:r>
            <a:r>
              <a:rPr lang="fr-FR" sz="3000" dirty="0" smtClean="0"/>
              <a:t> </a:t>
            </a:r>
            <a:r>
              <a:rPr lang="en-US" sz="3000" dirty="0" smtClean="0"/>
              <a:t>guided</a:t>
            </a:r>
            <a:r>
              <a:rPr lang="fr-FR" sz="3000" dirty="0" smtClean="0"/>
              <a:t> by the </a:t>
            </a:r>
            <a:r>
              <a:rPr lang="en-US" sz="3000" dirty="0" smtClean="0"/>
              <a:t>following:</a:t>
            </a:r>
          </a:p>
          <a:p>
            <a:pPr marL="800100" lvl="1" indent="-342900" algn="l" fontAlgn="base">
              <a:buFont typeface="Arial" panose="020B0604020202020204" pitchFamily="34" charset="0"/>
              <a:buChar char="•"/>
            </a:pPr>
            <a:r>
              <a:rPr lang="en-US" sz="3000" dirty="0" smtClean="0"/>
              <a:t>Scalable </a:t>
            </a:r>
            <a:r>
              <a:rPr lang="en-US" sz="3000" dirty="0"/>
              <a:t>architecture, </a:t>
            </a:r>
            <a:endParaRPr lang="en-US" sz="3000" dirty="0" smtClean="0"/>
          </a:p>
          <a:p>
            <a:pPr marL="800100" lvl="1" indent="-342900" algn="l" fontAlgn="base">
              <a:buFont typeface="Arial" panose="020B0604020202020204" pitchFamily="34" charset="0"/>
              <a:buChar char="•"/>
            </a:pPr>
            <a:r>
              <a:rPr lang="en-US" sz="3000" dirty="0" smtClean="0"/>
              <a:t>Upgradeable </a:t>
            </a:r>
            <a:r>
              <a:rPr lang="en-US" sz="3000" dirty="0"/>
              <a:t>software, </a:t>
            </a:r>
            <a:endParaRPr lang="en-US" sz="3000" dirty="0" smtClean="0"/>
          </a:p>
          <a:p>
            <a:pPr marL="800100" lvl="1" indent="-342900" algn="l" fontAlgn="base">
              <a:buFont typeface="Arial" panose="020B0604020202020204" pitchFamily="34" charset="0"/>
              <a:buChar char="•"/>
            </a:pPr>
            <a:r>
              <a:rPr lang="en-US" sz="3000" dirty="0" smtClean="0"/>
              <a:t>Open </a:t>
            </a:r>
            <a:r>
              <a:rPr lang="en-US" sz="3000" dirty="0"/>
              <a:t>system, </a:t>
            </a:r>
            <a:endParaRPr lang="en-US" sz="3000" dirty="0" smtClean="0"/>
          </a:p>
          <a:p>
            <a:pPr marL="800100" lvl="1" indent="-342900" algn="l" fontAlgn="base">
              <a:buFont typeface="Arial" panose="020B0604020202020204" pitchFamily="34" charset="0"/>
              <a:buChar char="•"/>
            </a:pPr>
            <a:r>
              <a:rPr lang="en-US" sz="3000" dirty="0" smtClean="0"/>
              <a:t>Communication </a:t>
            </a:r>
            <a:r>
              <a:rPr lang="en-US" sz="3000" dirty="0"/>
              <a:t>through gateways and </a:t>
            </a:r>
            <a:r>
              <a:rPr lang="en-US" sz="3000" dirty="0" smtClean="0"/>
              <a:t>interfaces</a:t>
            </a:r>
          </a:p>
          <a:p>
            <a:pPr algn="l" fontAlgn="base"/>
            <a:r>
              <a:rPr lang="en-US" sz="3000" b="1" dirty="0" smtClean="0"/>
              <a:t>8.5. IT Evaluation</a:t>
            </a:r>
            <a:endParaRPr lang="en-US" sz="3000" dirty="0"/>
          </a:p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en-US" sz="3000" dirty="0" smtClean="0"/>
              <a:t>It </a:t>
            </a:r>
            <a:r>
              <a:rPr lang="en-US" sz="3000" dirty="0"/>
              <a:t>is evaluated in the following dimension: </a:t>
            </a:r>
            <a:endParaRPr 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326541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en-US" sz="3600" b="1" dirty="0" smtClean="0">
                <a:latin typeface="+mn-lt"/>
              </a:rPr>
              <a:t/>
            </a:r>
            <a:br>
              <a:rPr lang="en-US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>8. </a:t>
            </a:r>
            <a:r>
              <a:rPr lang="en-US" sz="3600" b="1" dirty="0" smtClean="0">
                <a:latin typeface="+mn-lt"/>
              </a:rPr>
              <a:t>Implementation of MIS .. 6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 fontAlgn="base"/>
            <a:r>
              <a:rPr lang="en-US" sz="3000" b="1" dirty="0" smtClean="0"/>
              <a:t>a. Technical Evaluation</a:t>
            </a:r>
          </a:p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en-US" sz="3000" dirty="0" smtClean="0"/>
              <a:t>Testing the technical details:</a:t>
            </a:r>
          </a:p>
          <a:p>
            <a:pPr marL="914400" lvl="1" indent="-457200" algn="l" fontAlgn="base">
              <a:buFont typeface="Arial" panose="020B0604020202020204" pitchFamily="34" charset="0"/>
              <a:buChar char="•"/>
            </a:pPr>
            <a:r>
              <a:rPr lang="en-US" sz="2800" dirty="0" smtClean="0"/>
              <a:t>Data transfer, responses, </a:t>
            </a:r>
            <a:r>
              <a:rPr lang="en-US" sz="2800" dirty="0"/>
              <a:t>connectivity, hardware platform</a:t>
            </a:r>
            <a:r>
              <a:rPr lang="en-US" sz="3000" dirty="0"/>
              <a:t>.  </a:t>
            </a:r>
            <a:endParaRPr lang="en-US" sz="3000" dirty="0" smtClean="0"/>
          </a:p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en-US" sz="3000" dirty="0" smtClean="0"/>
              <a:t>Testing reliability</a:t>
            </a:r>
            <a:r>
              <a:rPr lang="en-US" sz="3000" dirty="0"/>
              <a:t>, security, dependability. </a:t>
            </a:r>
            <a:endParaRPr lang="en-US" sz="3000" dirty="0" smtClean="0"/>
          </a:p>
          <a:p>
            <a:pPr algn="l" fontAlgn="base"/>
            <a:r>
              <a:rPr lang="en-US" sz="3000" b="1" dirty="0" smtClean="0"/>
              <a:t>b. Operational Evaluation</a:t>
            </a:r>
            <a:endParaRPr lang="en-US" sz="3000" dirty="0"/>
          </a:p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en-US" sz="3000" dirty="0" smtClean="0"/>
              <a:t>Checking people </a:t>
            </a:r>
            <a:r>
              <a:rPr lang="en-US" sz="3000" dirty="0"/>
              <a:t>related </a:t>
            </a:r>
            <a:r>
              <a:rPr lang="en-US" sz="3000" dirty="0" smtClean="0"/>
              <a:t>issues, such as:</a:t>
            </a:r>
          </a:p>
          <a:p>
            <a:pPr marL="914400" lvl="1" indent="-457200" algn="l" fontAlgn="base">
              <a:buFont typeface="Arial" panose="020B0604020202020204" pitchFamily="34" charset="0"/>
              <a:buChar char="•"/>
            </a:pPr>
            <a:r>
              <a:rPr lang="en-US" sz="2800" dirty="0" smtClean="0"/>
              <a:t>Whether </a:t>
            </a:r>
            <a:r>
              <a:rPr lang="en-US" sz="2800" dirty="0"/>
              <a:t>system procedure </a:t>
            </a:r>
            <a:r>
              <a:rPr lang="en-US" sz="2800" dirty="0" smtClean="0"/>
              <a:t>is </a:t>
            </a:r>
            <a:r>
              <a:rPr lang="en-US" sz="2800" dirty="0"/>
              <a:t>complementary and </a:t>
            </a:r>
            <a:r>
              <a:rPr lang="en-US" sz="2800" dirty="0" smtClean="0"/>
              <a:t>conducive.</a:t>
            </a:r>
          </a:p>
          <a:p>
            <a:pPr marL="914400" lvl="1" indent="-457200" algn="l" fontAlgn="base">
              <a:buFont typeface="Arial" panose="020B0604020202020204" pitchFamily="34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capacity of the </a:t>
            </a:r>
            <a:r>
              <a:rPr lang="en-US" sz="2800" dirty="0" smtClean="0"/>
              <a:t>operators</a:t>
            </a:r>
          </a:p>
          <a:p>
            <a:pPr marL="914400" lvl="1" indent="-457200" algn="l" fontAlgn="base">
              <a:buFont typeface="Arial" panose="020B0604020202020204" pitchFamily="34" charset="0"/>
              <a:buChar char="•"/>
            </a:pPr>
            <a:r>
              <a:rPr lang="en-US" sz="2800" dirty="0" smtClean="0"/>
              <a:t>And, </a:t>
            </a:r>
            <a:r>
              <a:rPr lang="en-US" sz="2800" dirty="0"/>
              <a:t>readiness of the operators to accept change. </a:t>
            </a:r>
          </a:p>
          <a:p>
            <a:pPr algn="l" fontAlgn="base"/>
            <a:r>
              <a:rPr lang="en-US" sz="3000" b="1" dirty="0" smtClean="0"/>
              <a:t>c. Financial Evaluation</a:t>
            </a:r>
            <a:endParaRPr lang="en-US" sz="3000" dirty="0"/>
          </a:p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en-US" sz="3000" dirty="0" smtClean="0"/>
              <a:t>Checking the </a:t>
            </a:r>
            <a:r>
              <a:rPr lang="en-US" sz="3000" dirty="0"/>
              <a:t>value of information it gives, </a:t>
            </a:r>
            <a:endParaRPr lang="en-US" sz="3000" dirty="0" smtClean="0"/>
          </a:p>
          <a:p>
            <a:pPr marL="457200" indent="-457200" algn="l" fontAlgn="base">
              <a:buFont typeface="Arial" panose="020B0604020202020204" pitchFamily="34" charset="0"/>
              <a:buChar char="•"/>
            </a:pPr>
            <a:r>
              <a:rPr lang="en-US" sz="3000" dirty="0" smtClean="0"/>
              <a:t>And, </a:t>
            </a:r>
            <a:r>
              <a:rPr lang="en-US" sz="3000" dirty="0"/>
              <a:t>the relative cost of the comparable alternatives.</a:t>
            </a:r>
          </a:p>
          <a:p>
            <a:r>
              <a:rPr lang="en-US" sz="3000" dirty="0"/>
              <a:t> </a:t>
            </a:r>
          </a:p>
          <a:p>
            <a:pPr algn="l" fontAlgn="base"/>
            <a:endParaRPr 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216966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en-US" sz="3600" b="1" dirty="0" smtClean="0">
                <a:latin typeface="+mn-lt"/>
              </a:rPr>
              <a:t/>
            </a:r>
            <a:br>
              <a:rPr lang="en-US" sz="3600" b="1" dirty="0" smtClean="0">
                <a:latin typeface="+mn-lt"/>
              </a:rPr>
            </a:br>
            <a:r>
              <a:rPr lang="fr-FR" sz="3600" b="1" dirty="0">
                <a:latin typeface="+mn-lt"/>
              </a:rPr>
              <a:t>9</a:t>
            </a:r>
            <a:r>
              <a:rPr lang="fr-FR" sz="3600" b="1" dirty="0" smtClean="0">
                <a:latin typeface="+mn-lt"/>
              </a:rPr>
              <a:t>. DECISION SUPPORT SYSTEMS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/>
              <a:t>8.1. Features of DSS </a:t>
            </a:r>
            <a:endParaRPr lang="en-US" sz="32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DSS diagnoses problems and proposes possible system re-design.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Undertakes sensitivity </a:t>
            </a:r>
            <a:r>
              <a:rPr lang="en-US" sz="3200" dirty="0"/>
              <a:t>analysis on </a:t>
            </a:r>
            <a:r>
              <a:rPr lang="en-US" sz="3200" dirty="0" smtClean="0"/>
              <a:t>aspects of </a:t>
            </a:r>
            <a:r>
              <a:rPr lang="en-US" sz="3200" dirty="0"/>
              <a:t>the problem</a:t>
            </a:r>
            <a:r>
              <a:rPr lang="en-US" sz="3200" dirty="0" smtClean="0"/>
              <a:t>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DSS supports but does not by itself generate decisions.  </a:t>
            </a:r>
            <a:endParaRPr lang="en-US" sz="3200" dirty="0"/>
          </a:p>
          <a:p>
            <a:pPr algn="l"/>
            <a:r>
              <a:rPr lang="en-US" sz="3200" b="1" dirty="0" smtClean="0"/>
              <a:t>8.1.1. Attributes </a:t>
            </a:r>
            <a:r>
              <a:rPr lang="en-US" sz="3200" b="1" dirty="0"/>
              <a:t>of Decision Support </a:t>
            </a:r>
            <a:r>
              <a:rPr lang="en-US" sz="3200" b="1" dirty="0" smtClean="0"/>
              <a:t>System</a:t>
            </a:r>
            <a:endParaRPr lang="en-US" sz="32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Flexibility </a:t>
            </a:r>
            <a:r>
              <a:rPr lang="en-US" sz="3200" dirty="0"/>
              <a:t>– </a:t>
            </a:r>
            <a:r>
              <a:rPr lang="en-US" sz="3200" dirty="0" smtClean="0"/>
              <a:t>supports </a:t>
            </a:r>
            <a:r>
              <a:rPr lang="en-US" sz="3200" dirty="0"/>
              <a:t>easy and speedy </a:t>
            </a:r>
            <a:r>
              <a:rPr lang="en-US" sz="3200" dirty="0" smtClean="0"/>
              <a:t>decisions.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Simplicity </a:t>
            </a:r>
            <a:r>
              <a:rPr lang="en-US" sz="3200" dirty="0"/>
              <a:t>– </a:t>
            </a:r>
            <a:r>
              <a:rPr lang="en-US" sz="3200" dirty="0" smtClean="0"/>
              <a:t>uses simplified </a:t>
            </a:r>
            <a:r>
              <a:rPr lang="en-US" sz="3200" dirty="0"/>
              <a:t>models of decision making. </a:t>
            </a:r>
            <a:endParaRPr lang="en-US" sz="32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Database</a:t>
            </a:r>
            <a:r>
              <a:rPr lang="en-US" sz="3200" dirty="0"/>
              <a:t>: The decision supports the database. </a:t>
            </a:r>
            <a:endParaRPr lang="en-US" sz="3200" dirty="0" smtClean="0"/>
          </a:p>
          <a:p>
            <a:pPr algn="l"/>
            <a:r>
              <a:rPr lang="en-US" sz="3200" b="1" dirty="0" smtClean="0"/>
              <a:t>8.1.2. Types </a:t>
            </a:r>
            <a:r>
              <a:rPr lang="en-US" sz="3200" b="1" dirty="0"/>
              <a:t>of Decision Support System </a:t>
            </a:r>
          </a:p>
          <a:p>
            <a:r>
              <a:rPr lang="en-US" sz="3200" b="1" i="1" dirty="0" smtClean="0"/>
              <a:t>Status </a:t>
            </a:r>
            <a:r>
              <a:rPr lang="en-US" sz="3200" b="1" i="1" dirty="0"/>
              <a:t>inquiry systems</a:t>
            </a:r>
            <a:r>
              <a:rPr lang="en-US" sz="3200" b="1" dirty="0"/>
              <a:t> - </a:t>
            </a:r>
            <a:r>
              <a:rPr lang="en-US" sz="3200" dirty="0"/>
              <a:t>The </a:t>
            </a:r>
            <a:r>
              <a:rPr lang="en-US" sz="3200" dirty="0" smtClean="0"/>
              <a:t>decisions </a:t>
            </a:r>
            <a:r>
              <a:rPr lang="en-US" sz="3200" dirty="0"/>
              <a:t>and solution is unique relation. </a:t>
            </a:r>
          </a:p>
        </p:txBody>
      </p:sp>
    </p:spTree>
    <p:extLst>
      <p:ext uri="{BB962C8B-B14F-4D97-AF65-F5344CB8AC3E}">
        <p14:creationId xmlns:p14="http://schemas.microsoft.com/office/powerpoint/2010/main" val="210743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en-US" sz="3600" b="1" dirty="0" smtClean="0">
                <a:latin typeface="+mn-lt"/>
              </a:rPr>
              <a:t/>
            </a:r>
            <a:br>
              <a:rPr lang="en-US" sz="3600" b="1" dirty="0" smtClean="0">
                <a:latin typeface="+mn-lt"/>
              </a:rPr>
            </a:br>
            <a:r>
              <a:rPr lang="fr-FR" sz="3600" b="1" dirty="0">
                <a:latin typeface="+mn-lt"/>
              </a:rPr>
              <a:t>9</a:t>
            </a:r>
            <a:r>
              <a:rPr lang="fr-FR" sz="3600" b="1" dirty="0" smtClean="0">
                <a:latin typeface="+mn-lt"/>
              </a:rPr>
              <a:t>. DECISION SUPPORT SYSTEMS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3000" b="1" dirty="0" smtClean="0"/>
              <a:t>8.1.2. Types </a:t>
            </a:r>
            <a:r>
              <a:rPr lang="en-US" sz="3000" b="1" dirty="0"/>
              <a:t>of Decision Support System </a:t>
            </a:r>
            <a:endParaRPr lang="en-US" sz="3000" b="1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b="1" i="1" dirty="0" smtClean="0"/>
              <a:t>Data </a:t>
            </a:r>
            <a:r>
              <a:rPr lang="en-US" sz="3000" b="1" i="1" dirty="0"/>
              <a:t>analysis systems</a:t>
            </a:r>
            <a:r>
              <a:rPr lang="en-US" sz="3000" b="1" dirty="0"/>
              <a:t> </a:t>
            </a:r>
            <a:r>
              <a:rPr lang="en-US" sz="3000" b="1" dirty="0" smtClean="0"/>
              <a:t>–</a:t>
            </a:r>
            <a:r>
              <a:rPr lang="en-US" sz="3000" dirty="0" smtClean="0"/>
              <a:t> processes </a:t>
            </a:r>
            <a:r>
              <a:rPr lang="en-US" sz="3000" dirty="0"/>
              <a:t>vary as the problem. </a:t>
            </a:r>
            <a:endParaRPr lang="en-US" sz="30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b="1" dirty="0" smtClean="0"/>
              <a:t>Information </a:t>
            </a:r>
            <a:r>
              <a:rPr lang="en-US" sz="3000" b="1" dirty="0"/>
              <a:t>analysis systems </a:t>
            </a:r>
            <a:r>
              <a:rPr lang="en-US" sz="3000" b="1" dirty="0" smtClean="0"/>
              <a:t>–</a:t>
            </a:r>
            <a:r>
              <a:rPr lang="en-US" sz="3000" dirty="0" smtClean="0"/>
              <a:t> engages basically in data analysis.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b="1" i="1" dirty="0" smtClean="0"/>
              <a:t>Accounting </a:t>
            </a:r>
            <a:r>
              <a:rPr lang="en-US" sz="3000" b="1" i="1" dirty="0"/>
              <a:t>systems </a:t>
            </a:r>
            <a:r>
              <a:rPr lang="en-US" sz="3000" b="1" dirty="0"/>
              <a:t>– </a:t>
            </a:r>
            <a:r>
              <a:rPr lang="en-US" sz="3000" dirty="0" smtClean="0"/>
              <a:t>process financial data for control </a:t>
            </a:r>
            <a:r>
              <a:rPr lang="en-US" sz="3000" dirty="0"/>
              <a:t>and decision. </a:t>
            </a:r>
            <a:endParaRPr lang="en-US" sz="30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000" b="1" i="1" dirty="0" smtClean="0"/>
              <a:t>Model </a:t>
            </a:r>
            <a:r>
              <a:rPr lang="en-US" sz="3000" b="1" i="1" dirty="0"/>
              <a:t>based systems </a:t>
            </a:r>
            <a:r>
              <a:rPr lang="en-US" sz="3000" b="1" dirty="0"/>
              <a:t>-</a:t>
            </a:r>
            <a:r>
              <a:rPr lang="en-US" sz="3000" dirty="0"/>
              <a:t> S</a:t>
            </a:r>
            <a:r>
              <a:rPr lang="en-US" sz="3000" dirty="0" smtClean="0"/>
              <a:t>imulation or </a:t>
            </a:r>
            <a:r>
              <a:rPr lang="en-US" sz="3000" dirty="0"/>
              <a:t>optimization </a:t>
            </a:r>
            <a:r>
              <a:rPr lang="en-US" sz="3000" dirty="0" smtClean="0"/>
              <a:t>models: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Often one </a:t>
            </a:r>
            <a:r>
              <a:rPr lang="en-US" sz="2800" dirty="0"/>
              <a:t>time </a:t>
            </a:r>
            <a:r>
              <a:rPr lang="en-US" sz="2800" dirty="0" smtClean="0"/>
              <a:t>or infrequent situations.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Provide </a:t>
            </a:r>
            <a:r>
              <a:rPr lang="en-US" sz="2800" dirty="0"/>
              <a:t>general </a:t>
            </a:r>
            <a:r>
              <a:rPr lang="en-US" sz="2800" dirty="0" smtClean="0"/>
              <a:t>operational guidelines.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E.g., product </a:t>
            </a:r>
            <a:r>
              <a:rPr lang="en-US" sz="2800" dirty="0"/>
              <a:t>mix decision, </a:t>
            </a:r>
            <a:r>
              <a:rPr lang="en-US" sz="2800" dirty="0" smtClean="0"/>
              <a:t>material </a:t>
            </a:r>
            <a:r>
              <a:rPr lang="en-US" sz="2800" dirty="0"/>
              <a:t>mix, </a:t>
            </a:r>
            <a:r>
              <a:rPr lang="en-US" sz="2800" dirty="0" smtClean="0"/>
              <a:t>job </a:t>
            </a:r>
            <a:r>
              <a:rPr lang="en-US" sz="2800" dirty="0"/>
              <a:t>scheduling </a:t>
            </a:r>
            <a:r>
              <a:rPr lang="en-US" sz="2800" dirty="0" smtClean="0"/>
              <a:t>rules;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Resources </a:t>
            </a:r>
            <a:r>
              <a:rPr lang="en-US" sz="2800" dirty="0"/>
              <a:t>or asset or facilities planning </a:t>
            </a:r>
            <a:r>
              <a:rPr lang="en-US" sz="2800" dirty="0" smtClean="0"/>
              <a:t>systems. </a:t>
            </a:r>
            <a:endParaRPr lang="en-US" sz="2800" dirty="0"/>
          </a:p>
          <a:p>
            <a:pPr algn="l"/>
            <a:r>
              <a:rPr lang="en-US" sz="3000" b="1" dirty="0" smtClean="0"/>
              <a:t>8.2. Design of DSSs</a:t>
            </a:r>
            <a:endParaRPr lang="en-US" sz="3000" dirty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000" dirty="0"/>
              <a:t>D</a:t>
            </a:r>
            <a:r>
              <a:rPr lang="en-US" sz="3000" dirty="0" smtClean="0"/>
              <a:t>eveloped </a:t>
            </a:r>
            <a:r>
              <a:rPr lang="en-US" sz="3000" dirty="0"/>
              <a:t>by the users and system analysts jointly. </a:t>
            </a:r>
            <a:endParaRPr lang="en-US" sz="3000" dirty="0" smtClean="0"/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DSSs are multi-faceted – use principles from various disciplines. </a:t>
            </a:r>
            <a:endParaRPr lang="en-US" sz="3000" dirty="0"/>
          </a:p>
          <a:p>
            <a:pPr algn="l" fontAlgn="base"/>
            <a:endParaRPr 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379399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en-US" sz="3600" b="1" dirty="0" smtClean="0">
                <a:latin typeface="+mn-lt"/>
              </a:rPr>
              <a:t/>
            </a:r>
            <a:br>
              <a:rPr lang="en-US" sz="3600" b="1" dirty="0" smtClean="0">
                <a:latin typeface="+mn-lt"/>
              </a:rPr>
            </a:br>
            <a:r>
              <a:rPr lang="fr-FR" sz="3600" b="1" dirty="0">
                <a:latin typeface="+mn-lt"/>
              </a:rPr>
              <a:t>9</a:t>
            </a:r>
            <a:r>
              <a:rPr lang="fr-FR" sz="3600" b="1" dirty="0" smtClean="0">
                <a:latin typeface="+mn-lt"/>
              </a:rPr>
              <a:t>. DECISION SUPPORT SYSTEMS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/>
              <a:t>9.3.Deterministic Systems</a:t>
            </a:r>
            <a:endParaRPr lang="en-US" sz="32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Deterministic </a:t>
            </a:r>
            <a:r>
              <a:rPr lang="en-US" sz="3200" dirty="0"/>
              <a:t>systems are </a:t>
            </a:r>
            <a:r>
              <a:rPr lang="en-US" sz="3200" dirty="0" smtClean="0"/>
              <a:t>DSSs structured as business </a:t>
            </a:r>
            <a:r>
              <a:rPr lang="en-US" sz="3200" dirty="0"/>
              <a:t>models. </a:t>
            </a:r>
            <a:endParaRPr lang="en-US" sz="3200" dirty="0" smtClean="0"/>
          </a:p>
          <a:p>
            <a:pPr algn="l"/>
            <a:r>
              <a:rPr lang="en-US" sz="3200" b="1" dirty="0" smtClean="0"/>
              <a:t>a. Behavioral </a:t>
            </a:r>
            <a:r>
              <a:rPr lang="en-US" sz="3200" b="1" dirty="0"/>
              <a:t>models</a:t>
            </a:r>
            <a:r>
              <a:rPr lang="en-US" sz="3200" dirty="0"/>
              <a:t>  </a:t>
            </a:r>
            <a:endParaRPr lang="en-US" sz="32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Used to understand relationship among </a:t>
            </a:r>
            <a:r>
              <a:rPr lang="en-US" sz="3200" dirty="0"/>
              <a:t>variables. </a:t>
            </a:r>
            <a:endParaRPr lang="en-US" sz="32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Supports understanding of behavioral </a:t>
            </a:r>
            <a:r>
              <a:rPr lang="en-US" sz="3200" dirty="0"/>
              <a:t>relationships</a:t>
            </a:r>
            <a:r>
              <a:rPr lang="en-US" sz="3200" dirty="0" smtClean="0"/>
              <a:t>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E.g., a </a:t>
            </a:r>
            <a:r>
              <a:rPr lang="en-US" sz="3200" dirty="0"/>
              <a:t>regression </a:t>
            </a:r>
            <a:r>
              <a:rPr lang="en-US" sz="3200" dirty="0" smtClean="0"/>
              <a:t>model. </a:t>
            </a:r>
            <a:endParaRPr lang="en-US" sz="3200" dirty="0"/>
          </a:p>
          <a:p>
            <a:pPr algn="l"/>
            <a:r>
              <a:rPr lang="en-US" sz="3200" b="1" dirty="0" smtClean="0"/>
              <a:t>b. Management </a:t>
            </a:r>
            <a:r>
              <a:rPr lang="en-US" sz="3200" b="1" dirty="0"/>
              <a:t>science models</a:t>
            </a:r>
            <a:r>
              <a:rPr lang="en-US" sz="3200" dirty="0"/>
              <a:t>  </a:t>
            </a:r>
            <a:endParaRPr lang="en-US" sz="32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Management </a:t>
            </a:r>
            <a:r>
              <a:rPr lang="en-US" sz="3200" dirty="0"/>
              <a:t>systems </a:t>
            </a:r>
            <a:r>
              <a:rPr lang="en-US" sz="3200" dirty="0" smtClean="0"/>
              <a:t>turned to DSS models</a:t>
            </a:r>
            <a:r>
              <a:rPr lang="en-US" sz="3200" dirty="0"/>
              <a:t>. </a:t>
            </a:r>
            <a:endParaRPr lang="en-US" sz="32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E.g., budgetary </a:t>
            </a:r>
            <a:r>
              <a:rPr lang="en-US" sz="3200" dirty="0"/>
              <a:t>systems, cost accounting </a:t>
            </a:r>
            <a:r>
              <a:rPr lang="en-US" sz="3200" dirty="0" smtClean="0"/>
              <a:t>systems;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Inventory </a:t>
            </a:r>
            <a:r>
              <a:rPr lang="en-US" sz="3200" dirty="0"/>
              <a:t>models, and production management models. </a:t>
            </a:r>
          </a:p>
          <a:p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8202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en-US" sz="3600" b="1" dirty="0" smtClean="0">
                <a:latin typeface="+mn-lt"/>
              </a:rPr>
              <a:t/>
            </a:r>
            <a:br>
              <a:rPr lang="en-US" sz="3600" b="1" dirty="0" smtClean="0">
                <a:latin typeface="+mn-lt"/>
              </a:rPr>
            </a:br>
            <a:r>
              <a:rPr lang="fr-FR" sz="3600" b="1" dirty="0">
                <a:latin typeface="+mn-lt"/>
              </a:rPr>
              <a:t>9</a:t>
            </a:r>
            <a:r>
              <a:rPr lang="fr-FR" sz="3600" b="1" dirty="0" smtClean="0">
                <a:latin typeface="+mn-lt"/>
              </a:rPr>
              <a:t>. DECISION SUPPORT SYSTEMS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/>
              <a:t>9.3.Deterministic Systems</a:t>
            </a:r>
            <a:endParaRPr lang="en-US" sz="3200" dirty="0"/>
          </a:p>
          <a:p>
            <a:pPr algn="l"/>
            <a:r>
              <a:rPr lang="en-US" sz="3200" b="1" dirty="0" smtClean="0"/>
              <a:t>c. Operations </a:t>
            </a:r>
            <a:r>
              <a:rPr lang="en-US" sz="3200" b="1" dirty="0"/>
              <a:t>R</a:t>
            </a:r>
            <a:r>
              <a:rPr lang="en-US" sz="3200" b="1" dirty="0" smtClean="0"/>
              <a:t>esearch </a:t>
            </a:r>
            <a:r>
              <a:rPr lang="en-US" sz="3200" b="1" dirty="0"/>
              <a:t>(OR) Models</a:t>
            </a:r>
            <a:r>
              <a:rPr lang="en-US" sz="3200" dirty="0"/>
              <a:t> </a:t>
            </a:r>
            <a:endParaRPr lang="en-US" sz="32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OR </a:t>
            </a:r>
            <a:r>
              <a:rPr lang="en-US" sz="3200" dirty="0"/>
              <a:t>models are mathematical </a:t>
            </a:r>
            <a:r>
              <a:rPr lang="en-US" sz="3200" dirty="0" smtClean="0"/>
              <a:t>models.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OR models address </a:t>
            </a:r>
            <a:r>
              <a:rPr lang="en-US" sz="3200" dirty="0"/>
              <a:t>optimization problems </a:t>
            </a:r>
            <a:r>
              <a:rPr lang="en-US" sz="3200" dirty="0" smtClean="0"/>
              <a:t>–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E.g., profit </a:t>
            </a:r>
            <a:r>
              <a:rPr lang="en-US" sz="3200" dirty="0"/>
              <a:t>optimization and cost </a:t>
            </a:r>
            <a:r>
              <a:rPr lang="en-US" sz="3200" dirty="0" smtClean="0"/>
              <a:t>reduction.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Maximizes an objective subject to constraints.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Optimizing inventory allocation and management. </a:t>
            </a:r>
            <a:endParaRPr lang="en-US" sz="3200" dirty="0"/>
          </a:p>
          <a:p>
            <a:pPr algn="l"/>
            <a:r>
              <a:rPr lang="en-US" sz="3200" b="1" dirty="0" smtClean="0"/>
              <a:t>d. Artificial </a:t>
            </a:r>
            <a:r>
              <a:rPr lang="en-US" sz="3200" b="1" dirty="0"/>
              <a:t>Intelligence (AI) System </a:t>
            </a:r>
            <a:endParaRPr lang="en-US" sz="32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AI is Intelligence supported </a:t>
            </a:r>
            <a:r>
              <a:rPr lang="en-US" sz="3200" dirty="0"/>
              <a:t>by knowledge and </a:t>
            </a:r>
            <a:r>
              <a:rPr lang="en-US" sz="3200" dirty="0" smtClean="0"/>
              <a:t>reasoning.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AI stored in databases </a:t>
            </a:r>
            <a:r>
              <a:rPr lang="en-US" sz="3200" dirty="0"/>
              <a:t>for future use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5315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en-US" sz="3600" b="1" dirty="0" smtClean="0">
                <a:latin typeface="+mn-lt"/>
              </a:rPr>
              <a:t/>
            </a:r>
            <a:br>
              <a:rPr lang="en-US" sz="3600" b="1" dirty="0" smtClean="0">
                <a:latin typeface="+mn-lt"/>
              </a:rPr>
            </a:br>
            <a:r>
              <a:rPr lang="fr-FR" sz="3600" b="1" dirty="0">
                <a:latin typeface="+mn-lt"/>
              </a:rPr>
              <a:t>9</a:t>
            </a:r>
            <a:r>
              <a:rPr lang="fr-FR" sz="3600" b="1" dirty="0" smtClean="0">
                <a:latin typeface="+mn-lt"/>
              </a:rPr>
              <a:t>. DECISION SUPPORT SYSTEMS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/>
              <a:t>9.3.Deterministic Systems</a:t>
            </a:r>
            <a:endParaRPr lang="en-US" sz="3200" dirty="0"/>
          </a:p>
          <a:p>
            <a:pPr algn="l"/>
            <a:r>
              <a:rPr lang="en-US" sz="3200" b="1" dirty="0" smtClean="0"/>
              <a:t>d. Artificial </a:t>
            </a:r>
            <a:r>
              <a:rPr lang="en-US" sz="3200" b="1" dirty="0"/>
              <a:t>Intelligence (AI) System </a:t>
            </a:r>
            <a:endParaRPr lang="en-US" sz="32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AI </a:t>
            </a:r>
            <a:r>
              <a:rPr lang="en-US" sz="3200" dirty="0"/>
              <a:t>system falls into three basic </a:t>
            </a:r>
            <a:r>
              <a:rPr lang="en-US" sz="3200" dirty="0" smtClean="0"/>
              <a:t>categories: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Expert </a:t>
            </a:r>
            <a:r>
              <a:rPr lang="en-US" sz="2800" dirty="0"/>
              <a:t>systems </a:t>
            </a:r>
            <a:r>
              <a:rPr lang="en-US" sz="2800" dirty="0" smtClean="0"/>
              <a:t>- knowledge based;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Natural </a:t>
            </a:r>
            <a:r>
              <a:rPr lang="en-US" sz="2800" dirty="0"/>
              <a:t>Language (Native languages) </a:t>
            </a:r>
            <a:r>
              <a:rPr lang="en-US" sz="2800" dirty="0" smtClean="0"/>
              <a:t>Systems;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And, Perception </a:t>
            </a:r>
            <a:r>
              <a:rPr lang="en-US" sz="2800" dirty="0"/>
              <a:t>System (vision, speech, touch</a:t>
            </a:r>
            <a:r>
              <a:rPr lang="en-US" sz="2800" dirty="0" smtClean="0"/>
              <a:t>); </a:t>
            </a:r>
            <a:endParaRPr lang="en-US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AI </a:t>
            </a:r>
            <a:r>
              <a:rPr lang="en-US" sz="3200" dirty="0"/>
              <a:t>is a software technique applied to the nonnumeric </a:t>
            </a:r>
            <a:r>
              <a:rPr lang="en-US" sz="3200" dirty="0" smtClean="0"/>
              <a:t>data.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The data is presented in symbols</a:t>
            </a:r>
            <a:r>
              <a:rPr lang="en-US" sz="3200" dirty="0"/>
              <a:t>, statements, and patterns. </a:t>
            </a:r>
            <a:endParaRPr lang="en-US" sz="3200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AI uses the following for problem solving: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symbolic </a:t>
            </a:r>
            <a:r>
              <a:rPr lang="en-US" sz="2800" dirty="0"/>
              <a:t>processing, </a:t>
            </a:r>
            <a:endParaRPr lang="en-US" sz="2800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social </a:t>
            </a:r>
            <a:r>
              <a:rPr lang="en-US" sz="2800" dirty="0"/>
              <a:t>and scientific </a:t>
            </a:r>
            <a:r>
              <a:rPr lang="en-US" sz="2800" dirty="0" smtClean="0"/>
              <a:t>reasoning,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Conceptual modeling. </a:t>
            </a:r>
            <a:endParaRPr lang="en-US" sz="2800" dirty="0"/>
          </a:p>
          <a:p>
            <a:pPr algn="l"/>
            <a:endParaRPr lang="en-US" sz="3200" dirty="0"/>
          </a:p>
          <a:p>
            <a:pPr lvl="0"/>
            <a:endParaRPr lang="en-US" sz="3200" dirty="0"/>
          </a:p>
          <a:p>
            <a:pPr algn="l" fontAlgn="base"/>
            <a:endParaRPr 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354292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en-US" sz="3600" b="1" dirty="0" smtClean="0">
                <a:latin typeface="+mn-lt"/>
              </a:rPr>
              <a:t/>
            </a:r>
            <a:br>
              <a:rPr lang="en-US" sz="3600" b="1" dirty="0" smtClean="0">
                <a:latin typeface="+mn-lt"/>
              </a:rPr>
            </a:br>
            <a:r>
              <a:rPr lang="fr-FR" sz="3600" b="1" dirty="0">
                <a:latin typeface="+mn-lt"/>
              </a:rPr>
              <a:t>9</a:t>
            </a:r>
            <a:r>
              <a:rPr lang="fr-FR" sz="3600" b="1" dirty="0" smtClean="0">
                <a:latin typeface="+mn-lt"/>
              </a:rPr>
              <a:t>. DECISION SUPPORT SYSTEMS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53036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/>
              <a:t>9.3.Deterministic Systems</a:t>
            </a:r>
            <a:endParaRPr lang="en-US" sz="3200" dirty="0"/>
          </a:p>
          <a:p>
            <a:pPr algn="l"/>
            <a:r>
              <a:rPr lang="fr-FR" sz="3200" b="1" dirty="0" smtClean="0"/>
              <a:t>e.</a:t>
            </a:r>
            <a:r>
              <a:rPr lang="fr-FR" sz="3200" dirty="0" smtClean="0"/>
              <a:t> </a:t>
            </a:r>
            <a:r>
              <a:rPr lang="en-US" sz="3200" b="1" dirty="0"/>
              <a:t>Knowledge Based Expert System (</a:t>
            </a:r>
            <a:r>
              <a:rPr lang="en-US" sz="3200" b="1" dirty="0" smtClean="0"/>
              <a:t>KBES)</a:t>
            </a:r>
            <a:endParaRPr lang="en-US" sz="3200" dirty="0"/>
          </a:p>
          <a:p>
            <a:pPr algn="l"/>
            <a:r>
              <a:rPr lang="en-US" sz="3200" dirty="0"/>
              <a:t>K</a:t>
            </a:r>
            <a:r>
              <a:rPr lang="en-US" sz="3200" dirty="0" smtClean="0"/>
              <a:t>nowledge </a:t>
            </a:r>
            <a:r>
              <a:rPr lang="en-US" sz="3200" dirty="0"/>
              <a:t>based problem solving approach </a:t>
            </a:r>
            <a:r>
              <a:rPr lang="en-US" sz="3200" dirty="0" smtClean="0"/>
              <a:t>considers: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specific constraints within a domain, </a:t>
            </a:r>
            <a:endParaRPr lang="en-US" sz="2800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Checks the solution options within </a:t>
            </a:r>
            <a:r>
              <a:rPr lang="en-US" sz="2800" dirty="0"/>
              <a:t>a knowledge </a:t>
            </a:r>
            <a:r>
              <a:rPr lang="en-US" sz="2800" dirty="0" smtClean="0"/>
              <a:t>domain,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And an option with </a:t>
            </a:r>
            <a:r>
              <a:rPr lang="en-US" sz="2800" dirty="0"/>
              <a:t>reference to a goal. </a:t>
            </a:r>
            <a:endParaRPr lang="en-US" sz="2800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Articulates the problem characteristics. </a:t>
            </a:r>
            <a:endParaRPr lang="en-US" sz="2800" dirty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A </a:t>
            </a:r>
            <a:r>
              <a:rPr lang="en-US" sz="2800" dirty="0"/>
              <a:t>mix of theory </a:t>
            </a:r>
            <a:r>
              <a:rPr lang="en-US" sz="2800" dirty="0" smtClean="0"/>
              <a:t>and application of </a:t>
            </a:r>
            <a:r>
              <a:rPr lang="en-US" sz="2800" dirty="0"/>
              <a:t>the </a:t>
            </a:r>
            <a:r>
              <a:rPr lang="en-US" sz="2800" dirty="0" smtClean="0"/>
              <a:t>subject;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Organized </a:t>
            </a:r>
            <a:r>
              <a:rPr lang="en-US" sz="2800" dirty="0"/>
              <a:t>information </a:t>
            </a:r>
            <a:r>
              <a:rPr lang="en-US" sz="2800" dirty="0" smtClean="0"/>
              <a:t>on the problem;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A</a:t>
            </a:r>
            <a:r>
              <a:rPr lang="en-US" sz="2800" dirty="0" smtClean="0"/>
              <a:t>bility </a:t>
            </a:r>
            <a:r>
              <a:rPr lang="en-US" sz="2800" dirty="0"/>
              <a:t>to generate </a:t>
            </a:r>
            <a:r>
              <a:rPr lang="en-US" sz="2800" dirty="0" smtClean="0"/>
              <a:t>solution options.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Critical composites of KBES – 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knowledge </a:t>
            </a:r>
            <a:r>
              <a:rPr lang="en-US" sz="3000" dirty="0"/>
              <a:t>base</a:t>
            </a:r>
            <a:r>
              <a:rPr lang="en-US" sz="3000" dirty="0" smtClean="0"/>
              <a:t>, inference and use </a:t>
            </a:r>
            <a:r>
              <a:rPr lang="en-US" sz="3000" dirty="0"/>
              <a:t>control </a:t>
            </a:r>
            <a:r>
              <a:rPr lang="en-US" sz="3000" dirty="0" smtClean="0"/>
              <a:t>mechanisms.</a:t>
            </a:r>
            <a:endParaRPr lang="en-US" sz="3000" dirty="0"/>
          </a:p>
          <a:p>
            <a:pPr algn="l"/>
            <a:endParaRPr lang="en-US" sz="3200" dirty="0"/>
          </a:p>
          <a:p>
            <a:pPr lvl="0"/>
            <a:endParaRPr lang="en-US" sz="3200" dirty="0"/>
          </a:p>
          <a:p>
            <a:pPr algn="l" fontAlgn="base"/>
            <a:endParaRPr 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268641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+mn-lt"/>
              </a:rPr>
              <a:t>1. </a:t>
            </a:r>
            <a:r>
              <a:rPr lang="en-US" sz="3600" b="1" dirty="0">
                <a:latin typeface="+mn-lt"/>
              </a:rPr>
              <a:t>Meaning</a:t>
            </a:r>
            <a:r>
              <a:rPr lang="fr-FR" sz="3600" b="1" dirty="0">
                <a:latin typeface="+mn-lt"/>
              </a:rPr>
              <a:t> of MIS</a:t>
            </a:r>
            <a:r>
              <a:rPr lang="en-US" sz="3600" b="1" dirty="0">
                <a:latin typeface="+mn-lt"/>
              </a:rPr>
              <a:t> </a:t>
            </a:r>
            <a:r>
              <a:rPr lang="en-US" sz="3600" b="1" dirty="0" smtClean="0">
                <a:latin typeface="+mn-lt"/>
              </a:rPr>
              <a:t>..</a:t>
            </a:r>
            <a:r>
              <a:rPr lang="en-US" sz="3600" b="1" dirty="0">
                <a:latin typeface="+mn-lt"/>
              </a:rPr>
              <a:t>6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fr-FR" sz="3200" b="1" dirty="0" smtClean="0"/>
              <a:t>1.6.1. Uses of IS in the </a:t>
            </a:r>
            <a:r>
              <a:rPr lang="en-US" sz="3200" b="1" dirty="0" smtClean="0"/>
              <a:t>Organization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Facilitates analysis of problems;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Provides deep insight into complex subjects;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Supports creation of new </a:t>
            </a:r>
            <a:r>
              <a:rPr lang="en-US" sz="3200" dirty="0"/>
              <a:t>products. </a:t>
            </a:r>
            <a:endParaRPr lang="en-US" sz="3200" dirty="0" smtClean="0"/>
          </a:p>
          <a:p>
            <a:pPr lvl="0" algn="l"/>
            <a:r>
              <a:rPr lang="en-US" sz="3200" b="1" dirty="0"/>
              <a:t>1.6.2. Components of IS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input, processing, and output, and a feedback system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Input - captures or collects raw data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 dirty="0" smtClean="0"/>
              <a:t>Processing </a:t>
            </a:r>
            <a:r>
              <a:rPr lang="en-US" sz="3200" dirty="0"/>
              <a:t>- converts raw input into a meaningful form.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Output - transfers the processed information the </a:t>
            </a:r>
            <a:r>
              <a:rPr lang="en-US" sz="3200" dirty="0" smtClean="0"/>
              <a:t>users.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The feedback is output returned by the users.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Feedbacks supports evaluation at the input stage.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3200" dirty="0"/>
          </a:p>
          <a:p>
            <a:pPr algn="just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9310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en-US" sz="3600" b="1" dirty="0" smtClean="0">
                <a:latin typeface="+mn-lt"/>
              </a:rPr>
              <a:t/>
            </a:r>
            <a:br>
              <a:rPr lang="en-US" sz="3600" b="1" dirty="0" smtClean="0">
                <a:latin typeface="+mn-lt"/>
              </a:rPr>
            </a:br>
            <a:r>
              <a:rPr lang="fr-FR" sz="3600" b="1" dirty="0">
                <a:latin typeface="+mn-lt"/>
              </a:rPr>
              <a:t>9</a:t>
            </a:r>
            <a:r>
              <a:rPr lang="fr-FR" sz="3600" b="1" dirty="0" smtClean="0">
                <a:latin typeface="+mn-lt"/>
              </a:rPr>
              <a:t>. DECISION SUPPORT SYSTEMS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2800" b="1" dirty="0"/>
              <a:t>9.3.Deterministic Systems</a:t>
            </a:r>
            <a:endParaRPr lang="en-US" sz="2800" dirty="0"/>
          </a:p>
          <a:p>
            <a:pPr algn="l"/>
            <a:r>
              <a:rPr lang="en-US" sz="2800" b="1" dirty="0" smtClean="0"/>
              <a:t>e.1. Semantic </a:t>
            </a:r>
            <a:r>
              <a:rPr lang="en-US" sz="2800" b="1" dirty="0"/>
              <a:t>networks </a:t>
            </a:r>
            <a:endParaRPr lang="en-US" sz="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A </a:t>
            </a:r>
            <a:r>
              <a:rPr lang="en-US" sz="2800" dirty="0"/>
              <a:t>n</a:t>
            </a:r>
            <a:r>
              <a:rPr lang="en-US" sz="2800" dirty="0" smtClean="0"/>
              <a:t>etwork </a:t>
            </a:r>
            <a:r>
              <a:rPr lang="en-US" sz="2800" dirty="0"/>
              <a:t>of nodes </a:t>
            </a:r>
            <a:r>
              <a:rPr lang="en-US" sz="2800" dirty="0" smtClean="0"/>
              <a:t>connected by arcs.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N</a:t>
            </a:r>
            <a:r>
              <a:rPr lang="en-US" sz="2800" dirty="0" smtClean="0"/>
              <a:t>ode </a:t>
            </a:r>
            <a:r>
              <a:rPr lang="en-US" sz="2800" dirty="0"/>
              <a:t>represents an </a:t>
            </a:r>
            <a:r>
              <a:rPr lang="en-US" sz="2800" dirty="0" smtClean="0"/>
              <a:t>entity, </a:t>
            </a:r>
            <a:r>
              <a:rPr lang="en-US" sz="2800" dirty="0"/>
              <a:t>and the arc </a:t>
            </a:r>
            <a:r>
              <a:rPr lang="en-US" sz="2800" dirty="0" smtClean="0"/>
              <a:t>the association </a:t>
            </a:r>
            <a:r>
              <a:rPr lang="en-US" sz="2800" dirty="0"/>
              <a:t>with </a:t>
            </a:r>
            <a:r>
              <a:rPr lang="en-US" sz="2800" dirty="0" smtClean="0"/>
              <a:t>meaning. </a:t>
            </a:r>
            <a:endParaRPr lang="en-US" sz="2800" dirty="0"/>
          </a:p>
          <a:p>
            <a:pPr algn="l"/>
            <a:r>
              <a:rPr lang="en-US" sz="2800" b="1" dirty="0" smtClean="0"/>
              <a:t>e.2. Frames</a:t>
            </a:r>
            <a:endParaRPr lang="en-US" sz="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A</a:t>
            </a:r>
            <a:r>
              <a:rPr lang="en-US" sz="2800" dirty="0" smtClean="0"/>
              <a:t>n </a:t>
            </a:r>
            <a:r>
              <a:rPr lang="en-US" sz="2800" dirty="0"/>
              <a:t>organized data structure of knowledge. </a:t>
            </a:r>
            <a:endParaRPr lang="en-US" sz="28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A frame can be related </a:t>
            </a:r>
            <a:r>
              <a:rPr lang="en-US" sz="2800" dirty="0"/>
              <a:t>to other frames. </a:t>
            </a:r>
            <a:endParaRPr lang="en-US" sz="28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A </a:t>
            </a:r>
            <a:r>
              <a:rPr lang="en-US" sz="2800" dirty="0"/>
              <a:t>frame consists of the slots representing a part of the knowledge. </a:t>
            </a:r>
            <a:endParaRPr lang="en-US" sz="28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s</a:t>
            </a:r>
            <a:r>
              <a:rPr lang="en-US" sz="2800" dirty="0" smtClean="0"/>
              <a:t>lot is </a:t>
            </a:r>
            <a:r>
              <a:rPr lang="en-US" sz="2800" dirty="0"/>
              <a:t>expressed </a:t>
            </a:r>
            <a:r>
              <a:rPr lang="en-US" sz="2800" dirty="0" smtClean="0"/>
              <a:t>as data</a:t>
            </a:r>
            <a:r>
              <a:rPr lang="en-US" sz="2800" dirty="0"/>
              <a:t>, information, process and rules. </a:t>
            </a:r>
            <a:endParaRPr lang="en-US" sz="2800" dirty="0" smtClean="0"/>
          </a:p>
          <a:p>
            <a:pPr algn="l"/>
            <a:r>
              <a:rPr lang="en-US" sz="2800" b="1" dirty="0" smtClean="0"/>
              <a:t>e.3. Rules </a:t>
            </a:r>
            <a:endParaRPr lang="en-US" sz="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A conditional outcome that occur under certain conditions.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Some rules are in the form of ‘If Then’ statements.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24981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en-US" sz="3600" b="1" dirty="0" smtClean="0">
                <a:latin typeface="+mn-lt"/>
              </a:rPr>
              <a:t/>
            </a:r>
            <a:br>
              <a:rPr lang="en-US" sz="3600" b="1" dirty="0" smtClean="0">
                <a:latin typeface="+mn-lt"/>
              </a:rPr>
            </a:br>
            <a:r>
              <a:rPr lang="fr-FR" sz="3600" b="1" dirty="0">
                <a:latin typeface="+mn-lt"/>
              </a:rPr>
              <a:t>9</a:t>
            </a:r>
            <a:r>
              <a:rPr lang="fr-FR" sz="3600" b="1" dirty="0" smtClean="0">
                <a:latin typeface="+mn-lt"/>
              </a:rPr>
              <a:t>. DECISION SUPPORT SYSTEMS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sz="3000" b="1" dirty="0"/>
              <a:t>9.3.Deterministic Systems</a:t>
            </a:r>
            <a:endParaRPr lang="en-US" sz="3000" dirty="0"/>
          </a:p>
          <a:p>
            <a:pPr algn="l"/>
            <a:r>
              <a:rPr lang="en-US" sz="3000" b="1" dirty="0" smtClean="0"/>
              <a:t>e.4. </a:t>
            </a:r>
            <a:r>
              <a:rPr lang="en-US" sz="3000" b="1" dirty="0"/>
              <a:t>Rules </a:t>
            </a:r>
            <a:endParaRPr lang="en-US" sz="3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3000" dirty="0" err="1" smtClean="0"/>
              <a:t>E.g</a:t>
            </a:r>
            <a:r>
              <a:rPr lang="fr-FR" sz="3000" dirty="0" smtClean="0"/>
              <a:t>., </a:t>
            </a:r>
            <a:r>
              <a:rPr lang="en-US" sz="3000" dirty="0" smtClean="0"/>
              <a:t>If it rains, then the streets will be wet.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If a knife is blunt, then it cannot cut well. </a:t>
            </a:r>
            <a:endParaRPr lang="en-US" sz="3000" dirty="0"/>
          </a:p>
          <a:p>
            <a:pPr algn="l"/>
            <a:r>
              <a:rPr lang="en-US" sz="3000" b="1" dirty="0" smtClean="0"/>
              <a:t>e.5. Inference </a:t>
            </a:r>
            <a:r>
              <a:rPr lang="en-US" sz="3000" b="1" dirty="0"/>
              <a:t>mechanism</a:t>
            </a:r>
            <a:endParaRPr lang="en-US" sz="30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3000" dirty="0"/>
              <a:t>B</a:t>
            </a:r>
            <a:r>
              <a:rPr lang="en-US" sz="3000" dirty="0" smtClean="0"/>
              <a:t>ased </a:t>
            </a:r>
            <a:r>
              <a:rPr lang="en-US" sz="3000" dirty="0"/>
              <a:t>on the principle of </a:t>
            </a:r>
            <a:r>
              <a:rPr lang="en-US" sz="3000" dirty="0" smtClean="0"/>
              <a:t>reasoning.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3000" dirty="0" smtClean="0"/>
              <a:t>Goal driven reasoning  </a:t>
            </a:r>
            <a:r>
              <a:rPr lang="en-US" sz="3000" dirty="0"/>
              <a:t>is called Backward Chaining to </a:t>
            </a:r>
            <a:r>
              <a:rPr lang="en-US" sz="3000" dirty="0" smtClean="0"/>
              <a:t>goal.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3000" dirty="0" smtClean="0"/>
              <a:t>Data </a:t>
            </a:r>
            <a:r>
              <a:rPr lang="en-US" sz="3000" dirty="0"/>
              <a:t>driven </a:t>
            </a:r>
            <a:r>
              <a:rPr lang="en-US" sz="3000" dirty="0" smtClean="0"/>
              <a:t>reasoning it </a:t>
            </a:r>
            <a:r>
              <a:rPr lang="en-US" sz="3000" dirty="0"/>
              <a:t>is called Forward Chaining to goal. </a:t>
            </a:r>
            <a:endParaRPr lang="en-US" sz="3000" dirty="0" smtClean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3000" dirty="0" smtClean="0"/>
              <a:t>Selecting either backward </a:t>
            </a:r>
            <a:r>
              <a:rPr lang="en-US" sz="3000" dirty="0"/>
              <a:t>or forward chaining </a:t>
            </a:r>
            <a:r>
              <a:rPr lang="en-US" sz="3000" dirty="0" smtClean="0"/>
              <a:t>is situation specific. </a:t>
            </a:r>
            <a:endParaRPr lang="en-US" sz="30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3000" dirty="0" smtClean="0"/>
              <a:t>Backward chaining is solving a problem after </a:t>
            </a:r>
            <a:r>
              <a:rPr lang="en-US" sz="3000" dirty="0"/>
              <a:t>the </a:t>
            </a:r>
            <a:r>
              <a:rPr lang="en-US" sz="3000" dirty="0" smtClean="0"/>
              <a:t>event.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3000" dirty="0" smtClean="0"/>
              <a:t>Forward chaining is preventing </a:t>
            </a:r>
            <a:r>
              <a:rPr lang="en-US" sz="3000" dirty="0"/>
              <a:t>a </a:t>
            </a:r>
            <a:r>
              <a:rPr lang="en-US" sz="3000" dirty="0" smtClean="0"/>
              <a:t>problem or breakdown. </a:t>
            </a:r>
            <a:endParaRPr lang="en-US" sz="3000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3000" dirty="0" smtClean="0"/>
              <a:t>The </a:t>
            </a:r>
            <a:r>
              <a:rPr lang="en-US" sz="3000" dirty="0"/>
              <a:t>KBES uses both the methods of reasoning. </a:t>
            </a:r>
          </a:p>
          <a:p>
            <a:r>
              <a:rPr lang="en-US" sz="3000" dirty="0"/>
              <a:t> </a:t>
            </a:r>
          </a:p>
          <a:p>
            <a:r>
              <a:rPr lang="en-US" sz="3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4870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fr-FR" sz="3600" b="1" dirty="0" smtClean="0">
                <a:latin typeface="+mn-lt"/>
              </a:rPr>
              <a:t/>
            </a:r>
            <a:br>
              <a:rPr lang="fr-FR" sz="3600" b="1" dirty="0" smtClean="0">
                <a:latin typeface="+mn-lt"/>
              </a:rPr>
            </a:br>
            <a:r>
              <a:rPr lang="en-US" sz="3600" b="1" dirty="0" smtClean="0">
                <a:latin typeface="+mn-lt"/>
              </a:rPr>
              <a:t/>
            </a:r>
            <a:br>
              <a:rPr lang="en-US" sz="3600" b="1" dirty="0" smtClean="0">
                <a:latin typeface="+mn-lt"/>
              </a:rPr>
            </a:br>
            <a:r>
              <a:rPr lang="fr-FR" sz="3600" b="1" dirty="0">
                <a:latin typeface="+mn-lt"/>
              </a:rPr>
              <a:t>9</a:t>
            </a:r>
            <a:r>
              <a:rPr lang="fr-FR" sz="3600" b="1" dirty="0" smtClean="0">
                <a:latin typeface="+mn-lt"/>
              </a:rPr>
              <a:t>. DECISION SUPPORT SYSTEMS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/>
              <a:t>9.4.</a:t>
            </a:r>
            <a:r>
              <a:rPr lang="en-US" dirty="0" smtClean="0"/>
              <a:t> </a:t>
            </a:r>
            <a:r>
              <a:rPr lang="en-US" b="1" dirty="0" smtClean="0"/>
              <a:t>MIS </a:t>
            </a:r>
            <a:r>
              <a:rPr lang="en-US" b="1" dirty="0"/>
              <a:t>and the Role of DSS</a:t>
            </a:r>
            <a:endParaRPr lang="en-US" dirty="0"/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DSS could be an internal part of the </a:t>
            </a:r>
            <a:r>
              <a:rPr lang="en-US" dirty="0" smtClean="0"/>
              <a:t>MIS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DSS can be embedded or kept out of the MIS: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DSS embedded in MIS for internally sourced information.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DSS kept out of MIS when information is sourced internally and externally.</a:t>
            </a:r>
          </a:p>
          <a:p>
            <a:pPr algn="l"/>
            <a:endParaRPr lang="en-US" sz="3200" dirty="0"/>
          </a:p>
          <a:p>
            <a:pPr algn="l"/>
            <a:endParaRPr lang="en-US" sz="3200" dirty="0"/>
          </a:p>
          <a:p>
            <a:pPr lvl="0"/>
            <a:endParaRPr lang="en-US" sz="3200" dirty="0"/>
          </a:p>
          <a:p>
            <a:pPr algn="l" fontAlgn="base"/>
            <a:endParaRPr 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120518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-40340"/>
            <a:ext cx="12192000" cy="793376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+mn-lt"/>
              </a:rPr>
              <a:t>Meaning of MIS … 7</a:t>
            </a:r>
            <a:endParaRPr lang="en-US" sz="3600" b="1" dirty="0">
              <a:latin typeface="+mn-lt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793377"/>
            <a:ext cx="12192000" cy="6064623"/>
          </a:xfrm>
        </p:spPr>
        <p:txBody>
          <a:bodyPr>
            <a:noAutofit/>
          </a:bodyPr>
          <a:lstStyle/>
          <a:p>
            <a:pPr lvl="0" algn="l"/>
            <a:r>
              <a:rPr lang="en-US" sz="3100" b="1" dirty="0" smtClean="0"/>
              <a:t>1.6.2. Components of IS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3100" dirty="0" smtClean="0"/>
              <a:t>An IS focuses on the organization </a:t>
            </a:r>
            <a:r>
              <a:rPr lang="en-US" sz="3100" dirty="0"/>
              <a:t>and its </a:t>
            </a:r>
            <a:r>
              <a:rPr lang="en-US" sz="3100" dirty="0" smtClean="0"/>
              <a:t>environment.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3100" dirty="0" smtClean="0"/>
              <a:t>IS captures all the stakeholders - customers</a:t>
            </a:r>
            <a:r>
              <a:rPr lang="en-US" sz="3100" dirty="0"/>
              <a:t>, suppliers, </a:t>
            </a:r>
            <a:r>
              <a:rPr lang="en-US" sz="3100" dirty="0" smtClean="0"/>
              <a:t>etc.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3100" dirty="0" smtClean="0"/>
              <a:t>Regulatory </a:t>
            </a:r>
            <a:r>
              <a:rPr lang="en-US" sz="3100" dirty="0"/>
              <a:t>agencies </a:t>
            </a:r>
            <a:r>
              <a:rPr lang="en-US" sz="3100" dirty="0" smtClean="0"/>
              <a:t>also interact in the IS of firms.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100" dirty="0"/>
              <a:t>Technically, IS are IT-based information systems.  </a:t>
            </a:r>
          </a:p>
          <a:p>
            <a:pPr algn="l"/>
            <a:r>
              <a:rPr lang="fr-FR" sz="3100" b="1" dirty="0"/>
              <a:t>1.6.2.1. Computers vs IS</a:t>
            </a:r>
            <a:endParaRPr lang="en-US" sz="3100" b="1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100" dirty="0"/>
              <a:t>Computers store and process information.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100" dirty="0"/>
              <a:t>Computers are only part of an IS.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100" dirty="0"/>
              <a:t>Computer programs, or software, support processing.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100" dirty="0"/>
              <a:t>Software are sets of operating instructions.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sz="3100" dirty="0"/>
              <a:t>Knowing how computer programs work is vital.</a:t>
            </a:r>
          </a:p>
          <a:p>
            <a:pPr lvl="0" algn="l"/>
            <a:endParaRPr lang="en-US" sz="3100" dirty="0"/>
          </a:p>
          <a:p>
            <a:pPr lvl="0" algn="l"/>
            <a:r>
              <a:rPr lang="en-US" sz="3100" dirty="0" smtClean="0"/>
              <a:t> </a:t>
            </a:r>
            <a:endParaRPr lang="en-US" sz="3100" dirty="0"/>
          </a:p>
          <a:p>
            <a:pPr algn="l"/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28995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14850</TotalTime>
  <Words>6747</Words>
  <Application>Microsoft Office PowerPoint</Application>
  <PresentationFormat>Widescreen</PresentationFormat>
  <Paragraphs>1024</Paragraphs>
  <Slides>82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82</vt:i4>
      </vt:variant>
    </vt:vector>
  </HeadingPairs>
  <TitlesOfParts>
    <vt:vector size="88" baseType="lpstr">
      <vt:lpstr>Arial</vt:lpstr>
      <vt:lpstr>Calibri</vt:lpstr>
      <vt:lpstr>Calibri Light</vt:lpstr>
      <vt:lpstr>Courier New</vt:lpstr>
      <vt:lpstr>Times New Roman</vt:lpstr>
      <vt:lpstr>Office Theme</vt:lpstr>
      <vt:lpstr>PowerPoint Presentation</vt:lpstr>
      <vt:lpstr>1. MEANING OF MIS</vt:lpstr>
      <vt:lpstr>1. Meaning of MIS .. 1</vt:lpstr>
      <vt:lpstr>1. Meaning of MIS ..2</vt:lpstr>
      <vt:lpstr>1. Meaning of MIS ..3</vt:lpstr>
      <vt:lpstr>1. Meaning of MIS ..4</vt:lpstr>
      <vt:lpstr>1. Meaning of MIS .. 5</vt:lpstr>
      <vt:lpstr>1. Meaning of MIS ..6</vt:lpstr>
      <vt:lpstr>Meaning of MIS … 7</vt:lpstr>
      <vt:lpstr>1. Meaning of MIS ..8</vt:lpstr>
      <vt:lpstr>2. GENERAL PRINCIPLES OF MIS</vt:lpstr>
      <vt:lpstr>2. General Principles of MIS .. 1</vt:lpstr>
      <vt:lpstr>2. General Principles of MIS… 2</vt:lpstr>
      <vt:lpstr>2. General Principles of MIS … 3</vt:lpstr>
      <vt:lpstr>2. General Principles of MIS .. 4</vt:lpstr>
      <vt:lpstr>2. General Principles of MIS .. 5</vt:lpstr>
      <vt:lpstr>2. General Principles of MIS .. 6</vt:lpstr>
      <vt:lpstr>2. General Principles of MIS .. 7</vt:lpstr>
      <vt:lpstr>2. General Principles of MIS .. 8</vt:lpstr>
      <vt:lpstr>2. General Principles of MIS .. 9</vt:lpstr>
      <vt:lpstr>3. THE ROLE OF MIS IN AN ORGANIZATION</vt:lpstr>
      <vt:lpstr>3. The Role of MIS in an Organization .. 1</vt:lpstr>
      <vt:lpstr>3. The Role of MIS in an Organization .. 2</vt:lpstr>
      <vt:lpstr>3. The Role of MIS in an Organization .. 3</vt:lpstr>
      <vt:lpstr>3. The Role of MIS in an Organization .. 4</vt:lpstr>
      <vt:lpstr>4. CONTENT, DESIGN AND PERFORMANCE OF MIS  </vt:lpstr>
      <vt:lpstr>4. Content, Design and Performance of MIS .. 1  </vt:lpstr>
      <vt:lpstr>4. Content, Design and Performance of MIS .. 2</vt:lpstr>
      <vt:lpstr>4. Content, Design and Performance of MIS .. 3</vt:lpstr>
      <vt:lpstr>4. Content, Design and Performance of MIS .. 4</vt:lpstr>
      <vt:lpstr>4. Content, Design and Performance of MIS .. 5</vt:lpstr>
      <vt:lpstr>4. Content, Design and Performance of MIS .. 6</vt:lpstr>
      <vt:lpstr>4. Content, Design and Performance of MIS .. 7</vt:lpstr>
      <vt:lpstr>4. Content, Design and Performance of MIS .. 8</vt:lpstr>
      <vt:lpstr>4. Content, Design and Performance of MIS .. 9</vt:lpstr>
      <vt:lpstr>4. Content, Design and Performance of MIS .. 10</vt:lpstr>
      <vt:lpstr>4. Content, Design and Performance of MIS .. 11</vt:lpstr>
      <vt:lpstr>4. Content, Design and Performance of MIS .. 12</vt:lpstr>
      <vt:lpstr>4. Content, Design and Performance of MIS .. 13</vt:lpstr>
      <vt:lpstr>4. Content, Design and Performance of MIS .. 14</vt:lpstr>
      <vt:lpstr>4. Content, Design and Performance of MIS .. 15</vt:lpstr>
      <vt:lpstr>5. BUSINESS PROCESS INTEGRATION</vt:lpstr>
      <vt:lpstr>5. Business Process Integration ..1</vt:lpstr>
      <vt:lpstr>5. Business Process Integration ..2</vt:lpstr>
      <vt:lpstr>5. Business Process Integration …3</vt:lpstr>
      <vt:lpstr>5. Business Process Integration … 4</vt:lpstr>
      <vt:lpstr>5. Business Process Integration … 5</vt:lpstr>
      <vt:lpstr>5. Business Process Integration ….6</vt:lpstr>
      <vt:lpstr>5. Business Process Integration … 7</vt:lpstr>
      <vt:lpstr>5. Business Process Integration …8</vt:lpstr>
      <vt:lpstr>5. SUPPLY CHAIN MANAGEMENT</vt:lpstr>
      <vt:lpstr>5. Supply Chain Management  … 1</vt:lpstr>
      <vt:lpstr>5. Supply Chain Management .. 2 </vt:lpstr>
      <vt:lpstr>5. Supply Chain Management .. 3 </vt:lpstr>
      <vt:lpstr>6. PREPARING AN MIS</vt:lpstr>
      <vt:lpstr>6. Preparing an MIS .. 1</vt:lpstr>
      <vt:lpstr>6. Preparing an MIS .. 2</vt:lpstr>
      <vt:lpstr>6. Preparing an MIS .. 3</vt:lpstr>
      <vt:lpstr>7.MANAGEMENT DECISION MAKING </vt:lpstr>
      <vt:lpstr>7.Management Decision Making … 1</vt:lpstr>
      <vt:lpstr>7.Management Decision Making … 2</vt:lpstr>
      <vt:lpstr>7.Management Decision Making … 3</vt:lpstr>
      <vt:lpstr>7.Management Decision Making … 4</vt:lpstr>
      <vt:lpstr>7.Management Decision Making … 5</vt:lpstr>
      <vt:lpstr>7.Management Decision Making … 6</vt:lpstr>
      <vt:lpstr>7.Management Decision Making … 7</vt:lpstr>
      <vt:lpstr>      8. IMPLEMENTATION OF MIS</vt:lpstr>
      <vt:lpstr>      8. Implementation of MIS .. 1</vt:lpstr>
      <vt:lpstr>      8. Implementation of MIS .. 2</vt:lpstr>
      <vt:lpstr>      8. Implementation of MIS .. 3</vt:lpstr>
      <vt:lpstr>      8. Implementation of MIS .. 4</vt:lpstr>
      <vt:lpstr>      8. Implementation of MIS .. 5</vt:lpstr>
      <vt:lpstr>      8. Implementation of MIS .. 6</vt:lpstr>
      <vt:lpstr>      9. DECISION SUPPORT SYSTEMS</vt:lpstr>
      <vt:lpstr>      9. DECISION SUPPORT SYSTEMS</vt:lpstr>
      <vt:lpstr>      9. DECISION SUPPORT SYSTEMS</vt:lpstr>
      <vt:lpstr>      9. DECISION SUPPORT SYSTEMS</vt:lpstr>
      <vt:lpstr>      9. DECISION SUPPORT SYSTEMS</vt:lpstr>
      <vt:lpstr>      9. DECISION SUPPORT SYSTEMS</vt:lpstr>
      <vt:lpstr>      9. DECISION SUPPORT SYSTEMS</vt:lpstr>
      <vt:lpstr>      9. DECISION SUPPORT SYSTEMS</vt:lpstr>
      <vt:lpstr>      9. DECISION SUPPORT SYSTEMS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NOTES</dc:title>
  <dc:creator>Dirrector</dc:creator>
  <cp:lastModifiedBy>Dr M Prasad</cp:lastModifiedBy>
  <cp:revision>187</cp:revision>
  <dcterms:created xsi:type="dcterms:W3CDTF">2016-10-23T07:52:17Z</dcterms:created>
  <dcterms:modified xsi:type="dcterms:W3CDTF">2021-03-17T11:06:03Z</dcterms:modified>
</cp:coreProperties>
</file>